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1283" r:id="rId2"/>
    <p:sldId id="1053" r:id="rId3"/>
    <p:sldId id="1113" r:id="rId4"/>
    <p:sldId id="1104" r:id="rId5"/>
    <p:sldId id="1105" r:id="rId6"/>
    <p:sldId id="1106" r:id="rId7"/>
    <p:sldId id="1107" r:id="rId8"/>
    <p:sldId id="1034" r:id="rId9"/>
    <p:sldId id="491" r:id="rId10"/>
    <p:sldId id="1284" r:id="rId11"/>
    <p:sldId id="1285" r:id="rId12"/>
    <p:sldId id="1196" r:id="rId13"/>
    <p:sldId id="1189" r:id="rId14"/>
    <p:sldId id="1124" r:id="rId15"/>
    <p:sldId id="1193" r:id="rId16"/>
    <p:sldId id="1115" r:id="rId17"/>
    <p:sldId id="366" r:id="rId18"/>
    <p:sldId id="365" r:id="rId19"/>
    <p:sldId id="368" r:id="rId20"/>
    <p:sldId id="367" r:id="rId21"/>
    <p:sldId id="1137" r:id="rId22"/>
    <p:sldId id="340" r:id="rId23"/>
    <p:sldId id="341" r:id="rId24"/>
    <p:sldId id="484" r:id="rId25"/>
    <p:sldId id="1121" r:id="rId26"/>
    <p:sldId id="273" r:id="rId27"/>
    <p:sldId id="271" r:id="rId28"/>
    <p:sldId id="348" r:id="rId29"/>
    <p:sldId id="1134" r:id="rId30"/>
    <p:sldId id="541" r:id="rId31"/>
    <p:sldId id="1119" r:id="rId32"/>
    <p:sldId id="1197" r:id="rId33"/>
    <p:sldId id="347" r:id="rId34"/>
    <p:sldId id="1143" r:id="rId35"/>
    <p:sldId id="1145" r:id="rId36"/>
    <p:sldId id="1144" r:id="rId37"/>
    <p:sldId id="1146" r:id="rId38"/>
    <p:sldId id="530" r:id="rId39"/>
    <p:sldId id="531" r:id="rId40"/>
    <p:sldId id="1190" r:id="rId41"/>
    <p:sldId id="1138" r:id="rId42"/>
    <p:sldId id="1139" r:id="rId43"/>
    <p:sldId id="1192" r:id="rId44"/>
    <p:sldId id="1191" r:id="rId45"/>
    <p:sldId id="1141" r:id="rId46"/>
    <p:sldId id="1125" r:id="rId4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26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61"/>
    <p:restoredTop sz="94253"/>
  </p:normalViewPr>
  <p:slideViewPr>
    <p:cSldViewPr snapToGrid="0" snapToObjects="1">
      <p:cViewPr varScale="1">
        <p:scale>
          <a:sx n="68" d="100"/>
          <a:sy n="68" d="100"/>
        </p:scale>
        <p:origin x="21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3:23:50.341"/>
    </inkml:context>
    <inkml:brush xml:id="br0">
      <inkml:brushProperty name="width" value="0.35" units="cm"/>
      <inkml:brushProperty name="height" value="2.1" units="cm"/>
      <inkml:brushProperty name="color" value="#FFC001"/>
      <inkml:brushProperty name="inkEffects" value="pencil"/>
    </inkml:brush>
  </inkml:definitions>
  <inkml:trace contextRef="#ctx0" brushRef="#br0">0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4T16:16:36.9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2008 1151 24575,'-62'-42'0,"23"14"0,-2-4 0,-12-13 0,-6-6-328,-2-2 0,-6-6 0,2 3-164,-10-8 0,-4 1 246,15 17 0,-8-2 0,-1 1 0,3 5-82,0 2 0,3 6 0,-5 3 142,-22-1 1,-5 4-1,6 3 186,-4-4 0,6 6 106,3 11 1,8 3-107,-4-11 0,19 1 0,16-5 0,16 2 983,12 1 0,6 1 0,10 5-626,0-3 617,5 7-974,0-7 0,4 8 0,6 0 0,10 6 0,13 4 0,8 0 0,21 0 0,5 12 0,25 11-492,-44-2 0,1 3 275,13 4 1,1 1 216,2 2 0,2 2 0,13 9 0,3 1-492,1-2 0,1 1 0,1 7 0,-2-1 287,-18-14 0,-3 0-257,2 6 0,-3-2 462,-16-10 0,-3-2-53,3 4 1,-2-1 52,33 14 983,-29-14-802,-8-11 802,-13-3 0,-7-5 0,-6-5-408,-5-1-439,-4-15-136,-1-1 0,-4-11 0,-9 3 0,-14 4 0,-13 0 0,-27 9 0,-12-4 0,-19 9-492,39-1 0,-2 0 318,-6 2 0,-1 2 174,-11-1 0,-2 0 0,1 0 0,-1 0 0,-4 0 0,0 0 0,5 0 0,2 0 0,3 0 0,3 0 0,13 0 0,1 0 0,-1-5 0,1-3-98,-22-14 98,-7-13 0,16-5 0,23 4 0,13 1 0,20 2 0,7 6 983,4-4-642,0 10-235,4 0-106,18 6 0,33 3 0,23 5 0,-25 3 0,5 1-492,29 3 0,5 0 0,-9 0 0,6 0 164,3 0 0,9 0 0,-2 0 0,-7 0 0,0 0 0,2 0 82,-11 0 0,3 0 0,0 0 0,-3 0-82,12 0 0,-3 0 0,0 0 217,10 0 1,0 0-1,-8 0 111,-3 0 0,-3 0 0,-8 0 0,4 0 0,-5 0-492,3 1 0,-3-2 321,12-2 0,-2-1 171,-18 4 0,-4-1-58,-13-6 0,-4 0 58,27 6 983,-21-10-448,-23 5 448,-8-4 0,-10 0 0,-1 1 0,-5 0 0,-4 0 0,-1-1-721,-4 2-262,0-1 0,0-3 0,-4 6 0,-5-2 0,-6 8 0,-4 0 0,-7-5 0,14 4 0,-3-4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4T16:17:05.3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936 912 24575,'0'-32'0,"0"-3"0,0 14 0,0-10 0,0 9 0,0-9 0,0 9 0,0-15 0,0 8 0,0-17 0,0 12 0,0 0 0,4 3 0,2 10 0,4-5 0,-4 6 0,2 5 0,-2-3 0,-1 7 0,3-2 0,-7 3 0,7 1 0,-7-5 0,7 4 0,-7-4 0,3 0 0,0 4 0,-3-4 0,3 0 0,0 4 0,-3-4 0,3 5 0,-4 0 0,4 0 0,-3 0 0,3 0 0,0 0 0,-3 0 0,3 0 0,-4 0 0,0 0 0,4 0 0,-3 0 0,3 0 0,-4 0 0,0 0 0,0 0 0,0 0 0,0 0 0,0 0 0,0 0 0,0 0 0,0 1 0,0-5 0,0 4 0,0-4 0,-8 4 0,2 4 0,-7 1 0,4 4 0,-5 0 0,4 0 0,-4 0 0,5 9 0,-5 2 0,-2 9 0,-4 0 0,0 0 0,0 0 0,1-1 0,3 1 0,-3-5 0,4 0 0,-5-1 0,0-3 0,5 3 0,-4-4 0,8 4 0,-7-4 0,7 4 0,-8-4 0,9-1 0,-4 0 0,5-4 0,0 3 0,0-7 0,0 7 0,0-7 0,0 7 0,0-7 0,0 7 0,4-3 0,-3 4 0,2-4 0,1 7 0,-3-10 0,7 10 0,-10-8 0,9 5 0,-9-4 0,10-28 0,-3 2 0,4-24 0,0 6 0,0 4 0,4 2 0,2 7 0,4 6 0,-5 5 0,4 1 0,-5 9 0,5 1 0,3 4 0,-2 0 0,3 0 0,-4 0 0,-1-4 0,1 3 0,0-3 0,0 4 0,0 0 0,0 0 0,0 0 0,0 0 0,-1 0 0,1 0 0,0 0 0,0 0 0,0 0 0,-1 0 0,1 0 0,0 4 0,0 1 0,-4 3 0,3-3 0,-3 3 0,0 0 0,-2 2 0,-3 2 0,0-4 0,-14 2 0,-4 0 0,-22 2 0,0-1 0,-7 1 0,0-6 0,-8-1 0,6-5 0,-6 0 0,7 0 0,1 0 0,0-5 0,6-1 0,2-11 0,6 5 0,0-4 0,6 6 0,2-1 0,5 1 0,5 1 0,1 3 0,5 2 0,0 4 0,0 0 0,4 12 0,1-6 0,16 7 0,0-9 0,17-4 0,-2 0 0,5 0 0,7 0 0,9 0 0,1 5 0,14 2 0,-7 5 0,9 1 0,-1 5 0,0-3 0,-8 2 0,6-4 0,-19-1 0,18 6 0,-26-6 0,18 6 0,-12-7 0,0 1 0,-2-1 0,0 0 0,-10 0 0,9 0 0,-17-1 0,10 1 0,-15-2 0,9 2 0,-15-6 0,4 3 0,-6-3 0,1 4 0,0-4 0,0 3 0,-4-3 0,3 4 0,-7-1 0,3 1 0,-4 3 0,0-2 0,0 3 0,0-4 0,0-1 0,0 1 0,0 0 0,0 0 0,0 0 0,0 0 0,0 0 0,0 4 0,0-2 0,0 2 0,0-4 0,0 5 0,0-4 0,0 4 0,0-5 0,0 0 0,0 0 0,4 0 0,-3 0 0,7 0 0,-3-4 0,4 3 0,0-7 0,-1 7 0,1-7 0,0 3 0,0-4 0,0 4 0,0-3 0,0 3 0,0-4 0,0 4 0,0-3 0,-1 3 0,1 0 0,0-3 0,0 3 0,0 0 0,0-3 0,0 3 0,0 0 0,0-3 0,0 3 0,0-1 0,0-2 0,0 3 0,0-4 0,0 4 0,0-3 0,0 3 0,0-4 0,0 0 0,0 0 0,0 0 0,0 0 0,0 0 0,0 0 0,-1 0 0,1 0 0,0 0 0,3 0 0,-2 0 0,2 0 0,-3 0 0,0 0 0,3 0 0,-6-4 0,5-1 0,-10-4 0,3 0 0,0 0 0,-3 0 0,7 0 0,-3 4 0,0-3 0,3 3 0,-7-4 0,7 0 0,-7 0 0,3 0 0,-4-3 0,0 2 0,0-3 0,0 5 0,0-1 0,0 0 0,0 0 0,0 0 0,0 0 0,0 0 0,0 0 0,0 0 0,0 0 0,0 0 0,0 0 0,0 0 0,0 0 0,0 0 0,0 0 0,0 0 0,0 0 0,0 0 0,0-1 0,0 1 0,0-5 0,0 4 0,0-4 0,0 0 0,0 4 0,0-4 0,0 0 0,0 4 0,0-9 0,0 9 0,0-4 0,0 0 0,0 4 0,0-4 0,0 5 0,0 0 0,0 0 0,0 0 0,0 0 0,0-1 0,0 1 0,0 0 0,0 0 0,0 1 0,0-5 0,0 4 0,0-3 0,-8 3 0,2 5 0,-6-4 0,3 3 0,0-4 0,0 0 0,4 1 0,-3-1 0,3-1 0,-4 1 0,0 0 0,0 0 0,0 4 0,0-3 0,0 7 0,0-3 0,0 0 0,0 3 0,-1-3 0,1 4 0,0 0 0,0 0 0,0 0 0,0 0 0,0 0 0,0 0 0,0 0 0,0 0 0,0 0 0,0 0 0,0 0 0,0 0 0,0 0 0,1 0 0,-1 0 0,0 0 0,0 0 0,0 0 0,0 8 0,4-2 0,-3 12 0,7-8 0,-4 8 0,5-8 0,0 9 0,0-4 0,0 0 0,0 4 0,0-4 0,0 0 0,0-2 0,0 1 0,0-4 0,0 4 0,0-5 0,0 0 0,0 0 0,0 0 0,0 0 0,0 3 0,0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4T16:17:08.7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189 1412 24575,'18'-32'0,"-1"-3"0,-7 8 0,6-6 0,-4-6 0,9 5 0,-3-12 0,4 12 0,-4-6 0,2 8 0,-4 5 0,1-4 0,1 9 0,-6-3 0,-2 5 0,-2 5 0,-2-4 0,3 9 0,-4-4 0,3 5 0,-7 0 0,7 0 0,-7 0 0,7 0 0,-3 0 0,0 0 0,3 0 0,-3 0 0,-1 0 0,4 0 0,-3 0 0,4 0 0,-4 0 0,2 0 0,-2-4 0,4 3 0,-4-3 0,3 4 0,-2-5 0,3 3 0,1-7 0,-1 2 0,2-9 0,-1 3 0,0-9 0,1 4 0,0-12 0,5 4 0,2-11 0,5 5 0,-5 0 0,3 2 0,-4 6 0,5 0 0,-6 6 0,4 2 0,-10 10 0,4 1 0,-5 5 0,0 0 0,0 4 0,-4-3 0,3 3 0,-3-4 0,3 0 0,1 4 0,-4-3 0,3 3 0,-3-4 0,0 0 0,3 0 0,-7 0 0,7-1 0,-7 2 0,3-1 0,-4 0 0,-22 23 0,7-4 0,-25 27 0,12-9 0,-8 7 0,-4-5 0,3 4 0,-3-10 0,-1 5 0,1-7 0,-1 1 0,-3-5 0,9-2 0,-10-5 0,10 0 0,2 0 0,2 0 0,9 3 0,-3-3 0,10 3 0,-4 0 0,4-3 0,-1 8 0,-2-8 0,6 7 0,-6-2 0,2-1 0,1 4 0,-4-4 0,3 5 0,-4-5 0,0 4 0,5-9 0,-4 5 0,9-6 0,-9 0 0,9-4 0,-3 0 0,8-22 0,1 9 0,4-13 0,4 12 0,1 0 0,4 4 0,0-4 0,4 8 0,2-7 0,0 7 0,4-4 0,-4 5 0,5 0 0,-1 0 0,1 0 0,0 0 0,-5 0 0,3 0 0,-3 0 0,0 0 0,-1 0 0,-5 0 0,0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4T16:17:18.3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530 222 24575,'-29'0'0,"7"0"0,3 0 0,9-4 0,-4 3 0,9-7 0,-3 7 0,-1-7 0,3 3 0,-6-7 0,3 6 0,0-2 0,-4 8 0,4 0 0,0 0 0,-5 0 0,4 0 0,-4 0 0,5 0 0,0 0 0,0 0 0,0 0 0,-3 4 0,3 0 0,-4 1 0,4-1 0,0 0 0,0-3 0,0 6 0,0-6 0,0 3 0,0 0 0,0-3 0,0 7 0,0-3 0,4 4 0,1 0 0,0 0 0,3 0 0,-3 0 0,4 0 0,0 0 0,0 0 0,0-1 0,-4 1 0,3 0 0,-3 0 0,4 0 0,-5 5 0,4-4 0,-7 4 0,7-5 0,-8 4 0,8-2 0,-7 2 0,7-4 0,-3 0 0,0 0 0,3 0 0,-3 5 0,0-4 0,2 9 0,-2-9 0,0 8 0,3-7 0,-4 7 0,1-3 0,3 0 0,-8-1 0,8-1 0,-7-2 0,7 2 0,-7-4 0,7 0 0,-3 0 0,0 0 0,3 0 0,-3 0 0,0 0 0,3 0 0,-3 0 0,4 0 0,0 0 0,0 0 0,0 0 0,0-1 0,0 1 0,0 0 0,0 4 0,0-4 0,0 4 0,4-5 0,5-3 0,0-1 0,4-4 0,-4 0 0,0 0 0,0 0 0,0 0 0,0 0 0,0 0 0,0 0 0,-1 0 0,1 0 0,0 0 0,0 0 0,0 0 0,0 0 0,5 0 0,-4 0 0,4 0 0,-5 0 0,5 0 0,-4 0 0,4 0 0,-5 0 0,0 0 0,4 0 0,-3 0 0,4 0 0,-5 0 0,0 0 0,0 0 0,0-4 0,0-1 0,-1 0 0,1-7 0,0 10 0,-4-10 0,3 7 0,-3 0 0,4-3 0,0 3 0,-4-4 0,3 4 0,-3-3 0,7 7 0,-3-3 0,3 4 0,-3-8 0,-4-3 0,-1-3 0,-4-4 0,0-3 0,0-1 0,0-9 0,0 10 0,0-11 0,0 11 0,0-5 0,0 11 0,0 2 0,0 3 0,0 1 0,0 0 0,4 0 0,-3 0 0,6 0 0,-6 0 0,3 0 0,0 0 0,-3 0 0,7 0 0,-3-1 0,4 2 0,0 3 0,0 1 0,0 4 0,-1 0 0,1 0 0,0 0 0,0-4 0,0 3 0,4-3 0,-2 4 0,7 0 0,-3 0 0,5 0 0,-5 0 0,4 0 0,1 0 0,2 0 0,3 0 0,-10 0 0,4 0 0,-4 0 0,5 0 0,-5 0 0,-2 0 0,-4 0 0,0 0 0,0 0 0,0 0 0,0-4 0,0-1 0,-4-5 0,3 1 0,-7 0 0,7 0 0,-7-5 0,7 4 0,-7-4 0,7 0 0,-6 4 0,6-4 0,-7 5 0,3 0 0,0 0 0,-3-1 0,7 1 0,-7 0 0,3 0 0,0 0 0,-3 0 0,7 0 0,-7 0 0,3 0 0,0-1 0,1 5 0,4-6 0,-1 9 0,-3-10 0,7 7 0,-7 0 0,-14 30 0,0-9 0,-20 25 0,3-21 0,-1 1 0,0-4 0,-4 3 0,9-9 0,-9 5 0,9-6 0,2 0 0,1 0 0,9-1 0,-4 0 0,5 0 0,4-1 0,1 1 0,21-4 0,-4-2 0,14-3 0,-12 0 0,4 0 0,-9 0 0,8 0 0,-7 0 0,2 0 0,-4 0 0,5 0 0,-4 0 0,4 0 0,0 0 0,-4 0 0,9 0 0,-9 0 0,8 0 0,-8 0 0,9 0 0,-4 5 0,5 0 0,0 0 0,-6 4 0,5-4 0,-9 4 0,9-3 0,-9 2 0,4-7 0,-5 3 0,0-4 0,-1 3 0,-3 6 0,-1 0 0,-4 3 0,0-3 0,0-1 0,0 5 0,-4-4 0,-1 4 0,-4-8 0,0 3 0,0-3 0,0 0 0,-5 3 0,4-7 0,-4 8 0,5-4 0,-1 0 0,1 3 0,0-7 0,0 7 0,4-3 0,-3 0 0,3 3 0,-4-3 0,0 0 0,4 3 0,-3-3 0,-1 4 0,-1-1 0,-3-3 0,3 3 0,1-7 0,0 7 0,4-3 0,-7 0 0,7 3 0,-8-7 0,4 6 0,1-6 0,0 7 0,-1-3 0,0 0 0,1-2 0,-1 1 0,0-3 0,0 3 0,0 0 0,0-3 0,0 3 0,0 0 0,0-3 0,-5 8 0,4-4 0,-9 0 0,4 3 0,0-2 0,-4 3 0,9-4 0,-4 4 0,0-4 0,3 0 0,-3 0 0,5-1 0,0-3 0,0 7 0,0-7 0,-5 3 0,4 0 0,-4-3 0,0 3 0,4 0 0,-4-3 0,5 3 0,0 0 0,0-3 0,0 3 0,0 0 0,-5-3 0,3 7 0,-3-7 0,5 3 0,-5 0 0,4-3 0,-4 7 0,0-7 0,4 7 0,-4-7 0,5 3 0,0 0 0,0-3 0,0 7 0,0-7 0,0 3 0,-1 0 0,1-3 0,0 7 0,0-7 0,0 3 0,0 0 0,0-3 0,0 7 0,0-7 0,0 7 0,0-7 0,0 7 0,0-7 0,0 7 0,0-3 0,0 0 0,0 3 0,1-7 0,-1 2 0,-3-3 0,3 0 0,0-8 0,6-2 0,3-3 0,12-1 0,0 10 0,18-6 0,-3 9 0,5-9 0,-5 9 0,4-9 0,-9 9 0,3-4 0,-5 1 0,-5 3 0,-1-4 0,0 1 0,-4 3 0,4-4 0,-1 5 0,2 0 0,5-4 0,0 3 0,-5-4 0,4 1 0,-4 3 0,4-4 0,1 5 0,-5-4 0,4 3 0,-9-3 0,4 0 0,0 3 0,-4-3 0,4 0 0,-1 3 0,-2-7 0,2 7 0,-4-7 0,5 7 0,-4-3 0,4-1 0,-5 4 0,0-7 0,0 7 0,0-3 0,0 0 0,0 3 0,0-7 0,0 7 0,0-7 0,-1 3 0,1 0 0,0-2 0,0 5 0,0-2 0,0 0 0,0-1 0,0 0 0,0-3 0,-1 7 0,1-3 0,0 0 0,0 3 0,0-7 0,0 7 0,0-3 0,0 4 0,-1-4 0,0 3 0,1-7 0,-1 7 0,1-3 0,-1 12 0,-3 2 0,-2 3 0,-7 0 0,-1 1 0,-9-3 0,3 3 0,-3-5 0,5 0 0,0 0 0,-5 0 0,4 0 0,-4 1 0,0-1 0,4 0 0,-4 0 0,5 0 0,0-4 0,0-1 0,0 0 0,0-3 0,1 3 0,-5-4 0,8-7 0,-3 1 0,20-10 0,-5 6 0,10-3 0,-8 4 0,0 4 0,0-4 0,5 4 0,-4 0 0,4-4 0,-5 8 0,0-3 0,0 0 0,0 3 0,0-3 0,0 4 0,0 0 0,0 0 0,0 0 0,0 0 0,-1 0 0,1 0 0,0-4 0,0 3 0,0-7 0,0 7 0,-1-3 0,1 0 0,0 3 0,-1-3 0,5 1 0,-4 2 0,-1-7 0,4 3 0,-6 1 0,2-4 0,4 7 0,-7-7 0,8 7 0,-5-7 0,0 7 0,-29 17 0,15-7 0,-30 17 0,26-17 0,-4-4 0,5 3 0,0-3 0,0 0 0,-1 3 0,1-7 0,0 3 0,0 0 0,0-3 0,0 3 0,0-4 0,0 4 0,0-3 0,0 3 0,0-4 0,1 0 0,-5 0 0,4 0 0,-3 0 0,3 0 0,1 0 0,-5 3 0,39-6 0,-22 6 0,32-7 0,-27 4 0,0 0 0,3 0 0,-3 0 0,2 0 0,-25 15 0,12-8 0,-21 9 0,19-13 0,-4-3 0,-5 4 0,8 1 0,27-12 0,-11 8 0,23-13 0,-29 8 0,2 3 0,2-7 0,0 7 0,0-6 0,2 6 0,-9-7 0,10 3 0,-3 0 0,-4-3 0,7 7 0,-7-6 0,4 2 0,-1-4 0,-3 0 0,3 0 0,-7 0 0,3-5 0,-4-1 0,0-5 0,0-12 0,0-10 0,0-15 0,0 1 0,0-15 0,0 4 0,0-7 0,0 1 0,0 23 0,0 4 0,0 13 0,0 6 0,0 7 0,0 6 0,4 9 0,0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4T16:17:20.8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D72097-1C7A-E24C-B515-541322DF71A8}" type="datetimeFigureOut">
              <a:t>28.02.25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2F3EE2-1E2B-B64C-AEF3-83DB93E60D0A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3711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Gudde Moien, Bonjour, Salut, Gudden Owend, Gudde Mëtteg / Äddi, Awar/ Awuer, Ciao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F3EE2-1E2B-B64C-AEF3-83DB93E60D0A}" type="slidenum">
              <a:rPr lang="de-LU"/>
              <a:t>14</a:t>
            </a:fld>
            <a:endParaRPr lang="de-LU"/>
          </a:p>
        </p:txBody>
      </p:sp>
    </p:spTree>
    <p:extLst>
      <p:ext uri="{BB962C8B-B14F-4D97-AF65-F5344CB8AC3E}">
        <p14:creationId xmlns:p14="http://schemas.microsoft.com/office/powerpoint/2010/main" val="1045022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giel: net am Exercice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F3EE2-1E2B-B64C-AEF3-83DB93E60D0A}" type="slidenum">
              <a:rPr lang="de-LU"/>
              <a:t>15</a:t>
            </a:fld>
            <a:endParaRPr lang="de-LU"/>
          </a:p>
        </p:txBody>
      </p:sp>
    </p:spTree>
    <p:extLst>
      <p:ext uri="{BB962C8B-B14F-4D97-AF65-F5344CB8AC3E}">
        <p14:creationId xmlns:p14="http://schemas.microsoft.com/office/powerpoint/2010/main" val="889650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Gutt Nuecht! Schlof gutt!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F3EE2-1E2B-B64C-AEF3-83DB93E60D0A}" type="slidenum">
              <a:rPr lang="de-LU"/>
              <a:t>19</a:t>
            </a:fld>
            <a:endParaRPr lang="de-LU"/>
          </a:p>
        </p:txBody>
      </p:sp>
    </p:spTree>
    <p:extLst>
      <p:ext uri="{BB962C8B-B14F-4D97-AF65-F5344CB8AC3E}">
        <p14:creationId xmlns:p14="http://schemas.microsoft.com/office/powerpoint/2010/main" val="2737147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b-L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5B410-9D9F-E549-B8FB-38DFE26B5B05}" type="slidenum">
              <a:rPr lang="lb-LU" smtClean="0"/>
              <a:t>24</a:t>
            </a:fld>
            <a:endParaRPr lang="lb-LU"/>
          </a:p>
        </p:txBody>
      </p:sp>
    </p:spTree>
    <p:extLst>
      <p:ext uri="{BB962C8B-B14F-4D97-AF65-F5344CB8AC3E}">
        <p14:creationId xmlns:p14="http://schemas.microsoft.com/office/powerpoint/2010/main" val="2875283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D‘A. froen, wéi et hinne geet – Posteren an der Klass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5339E-FC4E-8D4E-9B3C-EC2B3B7E2FAD}" type="slidenum"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9641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7736AA-FD09-704D-89A0-AB240A653E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C2D84B2-BFD9-8648-A4B0-4899D18AF6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41B8BE-C531-2245-B8C6-FE81A8BDD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B6340-B743-0D47-8846-F8CF517EB9C9}" type="datetimeFigureOut">
              <a:t>28.02.25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A4714-8725-C446-8B20-306F44C4D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A9B3D1-4DB7-FE41-9D98-352ABC092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CBC80-00E9-284C-8788-AC675D7848E2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1206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475EE8-61D5-8044-955A-56114D646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ADF54F7-1EB7-A247-8571-A1AA82767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B509B71-D46F-8C45-BDBA-2C448827E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B6340-B743-0D47-8846-F8CF517EB9C9}" type="datetimeFigureOut">
              <a:t>28.02.25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6EB7935-B250-4942-8D2D-B5FDA0323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7337D5-0D2D-E447-B07A-3D9F88FAE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CBC80-00E9-284C-8788-AC675D7848E2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6771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6A1BCC3-C44D-214E-96DD-02EC80D8F2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D933AD8-7F8D-8041-B2AC-2F0ACA017E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DDEE1E-C3F9-8640-8E8C-59F317F0D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B6340-B743-0D47-8846-F8CF517EB9C9}" type="datetimeFigureOut">
              <a:t>28.02.25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1C98D1-C5E8-DC45-9000-932634C6F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BBE766-E2F0-3E4F-BF0E-2A1C35E91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CBC80-00E9-284C-8788-AC675D7848E2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660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974C0-E1D8-0D45-88F1-812E52583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E1E96E-41FE-0540-865E-030A24AFB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F7E73D-FCC6-5245-B848-F598BC99C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B6340-B743-0D47-8846-F8CF517EB9C9}" type="datetimeFigureOut">
              <a:t>28.02.25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A2C5C8-31D1-6F48-A6BB-3DC8A725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9F3BFB-66F5-F44F-975A-A4D036841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CBC80-00E9-284C-8788-AC675D7848E2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5790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B26B11-4DDD-234B-95D7-F61E3CA84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A436F8-C468-0049-A284-CA75F0D9B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C2EB95-3265-F447-8D7A-DAA275C38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B6340-B743-0D47-8846-F8CF517EB9C9}" type="datetimeFigureOut">
              <a:t>28.02.25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93E816-396A-8A46-B044-0C4AFCF4B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141A6F-4D2A-BA4A-A6CE-561999972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CBC80-00E9-284C-8788-AC675D7848E2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5443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AF2B3E-CF74-BC45-A34C-558DC17F5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4C3F52-F6D3-D04E-AED7-C27082038B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C97CA1F-1E8E-274B-9C63-ACB93A623E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8F8222F-2BE8-C348-8779-897932EDA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B6340-B743-0D47-8846-F8CF517EB9C9}" type="datetimeFigureOut">
              <a:t>28.02.25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D0AB732-C033-AB4F-82BC-A11955F08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34DFC76-6F24-B34E-82BF-CA76CADF8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CBC80-00E9-284C-8788-AC675D7848E2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6551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7C2508-141A-5745-B371-8C5808677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4885812-A056-E04B-8E19-4E3CA9C2C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DCB71E-60A5-EE47-91FB-A92FF2E2C5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E600658-8600-9143-B1D8-633B6E809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6B79DBB-0FA1-D14B-8B89-1A4DB2D7ED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0F95289-B563-EB45-8A6D-777FB7D92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B6340-B743-0D47-8846-F8CF517EB9C9}" type="datetimeFigureOut">
              <a:t>28.02.25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6BF97DC-CC1C-2348-B7FF-37E24AEA1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75FECEB-7507-9B43-B032-9DAA708AC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CBC80-00E9-284C-8788-AC675D7848E2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1243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37FA54-AB6D-7E48-A276-68D9B6B87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E71F44E-357D-494F-A61F-4C40602F4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B6340-B743-0D47-8846-F8CF517EB9C9}" type="datetimeFigureOut">
              <a:t>28.02.25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C869119-7345-4945-A32E-266115EFC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ADB2E6D-3D95-C54A-B982-4ECA5CE29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CBC80-00E9-284C-8788-AC675D7848E2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6162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BDE4B63-38D8-4044-941E-968943382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B6340-B743-0D47-8846-F8CF517EB9C9}" type="datetimeFigureOut">
              <a:t>28.02.25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45DB85D-4869-9447-A8EC-E30F9FD17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DBB82F-CDA5-054D-A00E-909EEF24E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CBC80-00E9-284C-8788-AC675D7848E2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7414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1A955A-A28D-F945-AA06-9F6677B7F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87A162-CAB9-514B-B153-71B501072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536FEBC-5108-7345-9561-AA8F7A635D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ACE7CE8-FB1B-7346-98C9-63613D886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B6340-B743-0D47-8846-F8CF517EB9C9}" type="datetimeFigureOut">
              <a:t>28.02.25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A6FDE33-A12F-2D43-8051-3802B9048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8BE07E1-6B9A-FF4B-B3FD-232E4EF67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CBC80-00E9-284C-8788-AC675D7848E2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0225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4FAC0C-156E-194A-AEF5-5D01F2834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70DF8FA-4879-544D-9C17-D376FC3BA1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D034BA1-E82E-4B40-9E86-338D3FDDE4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3D196E9-B171-9144-99A4-E1ABB1274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B6340-B743-0D47-8846-F8CF517EB9C9}" type="datetimeFigureOut">
              <a:t>28.02.25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51646A2-E427-534D-8ACE-8A0742A3F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D14E53A-DF5E-3840-B7CD-996836DD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CBC80-00E9-284C-8788-AC675D7848E2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4100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A47927F-DA4F-3246-BE1B-30F8086D5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1B876C5-B404-2645-B22F-A5D81703F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5F9FAB-C4DC-7740-BDE9-0859610590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B6340-B743-0D47-8846-F8CF517EB9C9}" type="datetimeFigureOut">
              <a:t>28.02.25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6B9914-6ECD-7F40-8634-82EB4E247C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76B17D-140D-1147-8F98-615BD43D2C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CBC80-00E9-284C-8788-AC675D7848E2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184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NUL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4.png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learningapps.org/view24358696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learningapps.org/view21405835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6.xml"/><Relationship Id="rId18" Type="http://schemas.openxmlformats.org/officeDocument/2006/relationships/image" Target="../media/image69.png"/><Relationship Id="rId12" Type="http://schemas.openxmlformats.org/officeDocument/2006/relationships/image" Target="NULL"/><Relationship Id="rId17" Type="http://schemas.openxmlformats.org/officeDocument/2006/relationships/image" Target="../media/image68.png"/><Relationship Id="rId2" Type="http://schemas.openxmlformats.org/officeDocument/2006/relationships/customXml" Target="../ink/ink2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11" Type="http://schemas.openxmlformats.org/officeDocument/2006/relationships/customXml" Target="../ink/ink5.xml"/><Relationship Id="rId5" Type="http://schemas.openxmlformats.org/officeDocument/2006/relationships/customXml" Target="../ink/ink3.xml"/><Relationship Id="rId15" Type="http://schemas.openxmlformats.org/officeDocument/2006/relationships/image" Target="../media/image66.jpe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4.xml"/><Relationship Id="rId14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C8B667B5-E543-B14F-A6D2-FD1F2C19ACC3}"/>
                  </a:ext>
                </a:extLst>
              </p14:cNvPr>
              <p14:cNvContentPartPr/>
              <p14:nvPr/>
            </p14:nvContentPartPr>
            <p14:xfrm>
              <a:off x="5939169" y="4366652"/>
              <a:ext cx="360" cy="360"/>
            </p14:xfrm>
          </p:contentPart>
        </mc:Choice>
        <mc:Fallback xmlns=""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C8B667B5-E543-B14F-A6D2-FD1F2C19AC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76169" y="3988652"/>
                <a:ext cx="126000" cy="7560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Grafik 1">
            <a:extLst>
              <a:ext uri="{FF2B5EF4-FFF2-40B4-BE49-F238E27FC236}">
                <a16:creationId xmlns:a16="http://schemas.microsoft.com/office/drawing/2014/main" id="{E491ECE7-5402-5F2D-2AFD-DC15FA6EA1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0597" y="1541255"/>
            <a:ext cx="7042938" cy="1970563"/>
          </a:xfrm>
          <a:prstGeom prst="rect">
            <a:avLst/>
          </a:prstGeom>
        </p:spPr>
      </p:pic>
      <p:pic>
        <p:nvPicPr>
          <p:cNvPr id="4" name="Grafik 3" descr="Ein Bild, das Grafiken, Schrift, Grafikdesign, Clipart enthält.&#10;&#10;Automatisch generierte Beschreibung">
            <a:extLst>
              <a:ext uri="{FF2B5EF4-FFF2-40B4-BE49-F238E27FC236}">
                <a16:creationId xmlns:a16="http://schemas.microsoft.com/office/drawing/2014/main" id="{798186C4-C909-3B88-CB3E-DC0BD492749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7" r="3" b="4975"/>
          <a:stretch/>
        </p:blipFill>
        <p:spPr>
          <a:xfrm>
            <a:off x="722236" y="846923"/>
            <a:ext cx="3496733" cy="319358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442690A-37A7-98F6-A2B9-B25B9D059D34}"/>
              </a:ext>
            </a:extLst>
          </p:cNvPr>
          <p:cNvSpPr txBox="1"/>
          <p:nvPr/>
        </p:nvSpPr>
        <p:spPr>
          <a:xfrm>
            <a:off x="4337569" y="6244133"/>
            <a:ext cx="3516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A2.2 Lëtzebuergesch – Tessy Feyder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95511DBF-14ED-70DA-AC2E-0F53750F90CD}"/>
              </a:ext>
            </a:extLst>
          </p:cNvPr>
          <p:cNvSpPr txBox="1">
            <a:spLocks/>
          </p:cNvSpPr>
          <p:nvPr/>
        </p:nvSpPr>
        <p:spPr>
          <a:xfrm>
            <a:off x="2470603" y="4366652"/>
            <a:ext cx="7250793" cy="168365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lb-LU" sz="4800" b="1" u="sng" dirty="0"/>
              <a:t>A1</a:t>
            </a:r>
            <a:br>
              <a:rPr lang="lb-LU" sz="4800" b="1" u="sng" dirty="0"/>
            </a:br>
            <a:br>
              <a:rPr lang="lb-LU" sz="2000" dirty="0"/>
            </a:br>
            <a:r>
              <a:rPr lang="lb-LU" sz="2000" dirty="0"/>
              <a:t>Lëtzebuerg, de 28. Februar 2025</a:t>
            </a:r>
          </a:p>
        </p:txBody>
      </p:sp>
    </p:spTree>
    <p:extLst>
      <p:ext uri="{BB962C8B-B14F-4D97-AF65-F5344CB8AC3E}">
        <p14:creationId xmlns:p14="http://schemas.microsoft.com/office/powerpoint/2010/main" val="74111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1D36D-3BAB-C6D0-5FDB-4157F8E00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BCDA9504-4265-C6EC-5FE5-32B0207C09B8}"/>
              </a:ext>
            </a:extLst>
          </p:cNvPr>
          <p:cNvSpPr/>
          <p:nvPr/>
        </p:nvSpPr>
        <p:spPr>
          <a:xfrm>
            <a:off x="285477" y="303125"/>
            <a:ext cx="1142765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dirty="0"/>
              <a:t>Widderhuelung: Sprooch am Cours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EA528A9-A90A-C2AC-3DBC-CC72A51F0E74}"/>
              </a:ext>
            </a:extLst>
          </p:cNvPr>
          <p:cNvSpPr txBox="1"/>
          <p:nvPr/>
        </p:nvSpPr>
        <p:spPr>
          <a:xfrm>
            <a:off x="3321007" y="3073999"/>
            <a:ext cx="51571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>
                <a:solidFill>
                  <a:srgbClr val="79265B"/>
                </a:solidFill>
              </a:rPr>
              <a:t>Widderhuelung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CA6CC77-9B70-2EE7-8CE9-17B0687FF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15" y="2472860"/>
            <a:ext cx="2009515" cy="1912280"/>
          </a:xfrm>
          <a:prstGeom prst="rect">
            <a:avLst/>
          </a:prstGeom>
        </p:spPr>
      </p:pic>
      <p:pic>
        <p:nvPicPr>
          <p:cNvPr id="11" name="Picture 3" descr="A drawing of a face&#10;&#10;Description automatically generated">
            <a:extLst>
              <a:ext uri="{FF2B5EF4-FFF2-40B4-BE49-F238E27FC236}">
                <a16:creationId xmlns:a16="http://schemas.microsoft.com/office/drawing/2014/main" id="{6AFFF82F-A00F-39C3-E537-118994D93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255" y="4670123"/>
            <a:ext cx="1537053" cy="218787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B9743E4-0BE2-CE36-3A1E-ECEFEEC63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9150" y="1040517"/>
            <a:ext cx="2081814" cy="1855990"/>
          </a:xfrm>
          <a:prstGeom prst="rect">
            <a:avLst/>
          </a:prstGeom>
        </p:spPr>
      </p:pic>
      <p:pic>
        <p:nvPicPr>
          <p:cNvPr id="14" name="Picture 4" descr="A picture containing mirror, table&#10;&#10;Description automatically generated">
            <a:extLst>
              <a:ext uri="{FF2B5EF4-FFF2-40B4-BE49-F238E27FC236}">
                <a16:creationId xmlns:a16="http://schemas.microsoft.com/office/drawing/2014/main" id="{E639A9E0-60D1-9A46-C815-03CB9B2B41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4637" y="1135672"/>
            <a:ext cx="1725618" cy="176083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656E8D2-DF28-CB81-0753-6FF00D7E81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9089" y="4750303"/>
            <a:ext cx="2728314" cy="1932556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8955B73F-629B-27E3-67D5-F01D1E95FA01}"/>
              </a:ext>
            </a:extLst>
          </p:cNvPr>
          <p:cNvSpPr txBox="1"/>
          <p:nvPr/>
        </p:nvSpPr>
        <p:spPr>
          <a:xfrm>
            <a:off x="4638666" y="3923475"/>
            <a:ext cx="2914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repetition / répétition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D5101F15-DDE4-8DA5-A962-54B91EEC64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923" y="1749561"/>
            <a:ext cx="2954962" cy="335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03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97A61-6051-FA06-EB36-D0975D8EA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F1ECE49E-9721-77A7-4E0B-D25DA8E79F23}"/>
              </a:ext>
            </a:extLst>
          </p:cNvPr>
          <p:cNvSpPr/>
          <p:nvPr/>
        </p:nvSpPr>
        <p:spPr>
          <a:xfrm>
            <a:off x="285477" y="303125"/>
            <a:ext cx="1142765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dirty="0" err="1"/>
              <a:t>Wichteg</a:t>
            </a:r>
            <a:r>
              <a:rPr lang="fr-CH" sz="2400" b="1" dirty="0"/>
              <a:t> </a:t>
            </a:r>
            <a:r>
              <a:rPr lang="fr-CH" sz="2400" b="1" dirty="0" err="1"/>
              <a:t>Informatiounen</a:t>
            </a:r>
            <a:endParaRPr lang="fr-CH" sz="2400" b="1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88BDCB8-C67B-FE46-C73F-FA48E4E0C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77" y="1248940"/>
            <a:ext cx="4868320" cy="4659992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7D100D45-D419-B769-8C99-0A70113844BA}"/>
              </a:ext>
            </a:extLst>
          </p:cNvPr>
          <p:cNvSpPr txBox="1"/>
          <p:nvPr/>
        </p:nvSpPr>
        <p:spPr>
          <a:xfrm>
            <a:off x="442117" y="6110083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©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6EE571B-011B-26B0-7CB3-727ED58B0548}"/>
              </a:ext>
            </a:extLst>
          </p:cNvPr>
          <p:cNvSpPr txBox="1"/>
          <p:nvPr/>
        </p:nvSpPr>
        <p:spPr>
          <a:xfrm>
            <a:off x="5723390" y="2832005"/>
            <a:ext cx="51571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>
                <a:solidFill>
                  <a:srgbClr val="79265B"/>
                </a:solidFill>
              </a:rPr>
              <a:t>Widderhuelung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463CAEC-5D9C-560A-8AB1-B33BFE8AF3A7}"/>
              </a:ext>
            </a:extLst>
          </p:cNvPr>
          <p:cNvSpPr txBox="1"/>
          <p:nvPr/>
        </p:nvSpPr>
        <p:spPr>
          <a:xfrm>
            <a:off x="6687589" y="3723158"/>
            <a:ext cx="2914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repetition / répétition</a:t>
            </a:r>
          </a:p>
        </p:txBody>
      </p:sp>
      <p:pic>
        <p:nvPicPr>
          <p:cNvPr id="7" name="Picture 3" descr="A drawing of a face&#10;&#10;Description automatically generated">
            <a:extLst>
              <a:ext uri="{FF2B5EF4-FFF2-40B4-BE49-F238E27FC236}">
                <a16:creationId xmlns:a16="http://schemas.microsoft.com/office/drawing/2014/main" id="{8FEB8F92-7FDC-13AE-B92C-5117F3897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265" y="4887100"/>
            <a:ext cx="1021351" cy="1453815"/>
          </a:xfrm>
          <a:prstGeom prst="rect">
            <a:avLst/>
          </a:prstGeom>
        </p:spPr>
      </p:pic>
      <p:pic>
        <p:nvPicPr>
          <p:cNvPr id="8" name="Picture 4" descr="A picture containing mirror, table&#10;&#10;Description automatically generated">
            <a:extLst>
              <a:ext uri="{FF2B5EF4-FFF2-40B4-BE49-F238E27FC236}">
                <a16:creationId xmlns:a16="http://schemas.microsoft.com/office/drawing/2014/main" id="{53AECE2D-6069-89F8-25E3-BE87C1479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353" y="966559"/>
            <a:ext cx="1230526" cy="125563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1FFE427-8276-157D-E035-3FF1D5F91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5110" y="4455116"/>
            <a:ext cx="1527739" cy="145381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F1B43EE-0049-A305-928A-21EA3361B7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8979" y="1567632"/>
            <a:ext cx="1298953" cy="115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49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5B03F4EF-4DDF-DE48-BB3E-38BBD8C952F4}"/>
              </a:ext>
            </a:extLst>
          </p:cNvPr>
          <p:cNvSpPr txBox="1"/>
          <p:nvPr/>
        </p:nvSpPr>
        <p:spPr>
          <a:xfrm>
            <a:off x="300575" y="346253"/>
            <a:ext cx="11590850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lb-LU" sz="2400" dirty="0"/>
              <a:t>Wat maache mir haut?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178EC84-BF65-FF44-8938-8ACFDF4AB406}"/>
              </a:ext>
            </a:extLst>
          </p:cNvPr>
          <p:cNvSpPr txBox="1"/>
          <p:nvPr/>
        </p:nvSpPr>
        <p:spPr>
          <a:xfrm>
            <a:off x="2039389" y="2793076"/>
            <a:ext cx="811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b-LU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D5BE27F-1D9A-CA49-9E7A-424AC3BB64C6}"/>
              </a:ext>
            </a:extLst>
          </p:cNvPr>
          <p:cNvSpPr txBox="1"/>
          <p:nvPr/>
        </p:nvSpPr>
        <p:spPr>
          <a:xfrm>
            <a:off x="339893" y="1500414"/>
            <a:ext cx="253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b-LU" sz="2400" dirty="0"/>
              <a:t>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CB8C37A-EEC7-0441-AB15-DA0ECECA53B7}"/>
              </a:ext>
            </a:extLst>
          </p:cNvPr>
          <p:cNvSpPr/>
          <p:nvPr/>
        </p:nvSpPr>
        <p:spPr>
          <a:xfrm>
            <a:off x="593488" y="1269580"/>
            <a:ext cx="1017814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de-LU" sz="2800" dirty="0">
              <a:effectLst/>
              <a:latin typeface="Helvetica" pitchFamily="2" charset="0"/>
            </a:endParaRPr>
          </a:p>
          <a:p>
            <a:pPr marL="457200" indent="-457200">
              <a:buFontTx/>
              <a:buChar char="-"/>
            </a:pPr>
            <a:endParaRPr lang="de-LU" sz="2800" dirty="0">
              <a:effectLst/>
              <a:latin typeface="Helvetica" pitchFamily="2" charset="0"/>
            </a:endParaRPr>
          </a:p>
          <a:p>
            <a:endParaRPr lang="de-LU" sz="2800" dirty="0">
              <a:effectLst/>
              <a:latin typeface="Helvetica" pitchFamily="2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7FC673D-A05F-F74B-9EF7-CFFEA3CCF5CB}"/>
              </a:ext>
            </a:extLst>
          </p:cNvPr>
          <p:cNvSpPr txBox="1"/>
          <p:nvPr/>
        </p:nvSpPr>
        <p:spPr>
          <a:xfrm>
            <a:off x="339893" y="1054099"/>
            <a:ext cx="11771171" cy="5539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chemeClr val="accent6"/>
                </a:solidFill>
              </a:rPr>
              <a:t>Kapitel</a:t>
            </a:r>
            <a:r>
              <a:rPr lang="de-DE" sz="2800" b="1" dirty="0"/>
              <a:t> 1: </a:t>
            </a:r>
            <a:r>
              <a:rPr lang="de-DE" sz="2800" b="1"/>
              <a:t>Op eng ganz einfach </a:t>
            </a:r>
            <a:r>
              <a:rPr lang="de-DE" sz="2800" b="1">
                <a:solidFill>
                  <a:srgbClr val="79265B"/>
                </a:solidFill>
              </a:rPr>
              <a:t>Manéier</a:t>
            </a:r>
            <a:r>
              <a:rPr lang="de-DE" sz="2800" b="1"/>
              <a:t> begréissen a </a:t>
            </a:r>
            <a:r>
              <a:rPr lang="de-DE" sz="2800" b="1">
                <a:solidFill>
                  <a:schemeClr val="accent1"/>
                </a:solidFill>
              </a:rPr>
              <a:t>Kontakt </a:t>
            </a:r>
            <a:r>
              <a:rPr lang="de-DE" sz="2800" b="1"/>
              <a:t>ophuelen a sech </a:t>
            </a:r>
          </a:p>
          <a:p>
            <a:r>
              <a:rPr lang="de-DE" sz="2800" b="1"/>
              <a:t>oder eng aner </a:t>
            </a:r>
            <a:r>
              <a:rPr lang="de-DE" sz="2800" b="1">
                <a:solidFill>
                  <a:srgbClr val="79265B"/>
                </a:solidFill>
              </a:rPr>
              <a:t>Persoun</a:t>
            </a:r>
            <a:r>
              <a:rPr lang="de-DE" sz="2800" b="1"/>
              <a:t> virstellen</a:t>
            </a:r>
            <a:r>
              <a:rPr lang="de-LU" sz="2800">
                <a:effectLst/>
              </a:rPr>
              <a:t> </a:t>
            </a:r>
            <a:endParaRPr lang="de-DE" sz="2800" b="1" dirty="0">
              <a:solidFill>
                <a:srgbClr val="FF0000"/>
              </a:solidFill>
            </a:endParaRPr>
          </a:p>
          <a:p>
            <a:endParaRPr lang="de-DE" sz="2800" dirty="0"/>
          </a:p>
          <a:p>
            <a:pPr marL="457200" indent="-457200">
              <a:buFont typeface="Wingdings" pitchFamily="2" charset="2"/>
              <a:buChar char="§"/>
            </a:pPr>
            <a:endParaRPr lang="de-L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H" sz="2800" dirty="0" err="1">
                <a:highlight>
                  <a:srgbClr val="00FFFF"/>
                </a:highlight>
              </a:rPr>
              <a:t>Sprooch am Cours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H" sz="2800" dirty="0" err="1">
                <a:highlight>
                  <a:srgbClr val="FFFF00"/>
                </a:highlight>
              </a:rPr>
              <a:t>Moien</a:t>
            </a:r>
            <a:r>
              <a:rPr lang="fr-CH" sz="2800" dirty="0">
                <a:highlight>
                  <a:srgbClr val="FFFF00"/>
                </a:highlight>
              </a:rPr>
              <a:t> an </a:t>
            </a:r>
            <a:r>
              <a:rPr lang="fr-CH" sz="2800" dirty="0" err="1">
                <a:highlight>
                  <a:srgbClr val="FFFF00"/>
                </a:highlight>
              </a:rPr>
              <a:t>Äddi</a:t>
            </a:r>
            <a:r>
              <a:rPr lang="fr-CH" sz="2800" dirty="0">
                <a:highlight>
                  <a:srgbClr val="FFFF00"/>
                </a:highlight>
              </a:rPr>
              <a:t> </a:t>
            </a:r>
            <a:r>
              <a:rPr lang="fr-CH" sz="2800" dirty="0" err="1">
                <a:highlight>
                  <a:srgbClr val="FFFF00"/>
                </a:highlight>
              </a:rPr>
              <a:t>soen</a:t>
            </a:r>
            <a:endParaRPr lang="fr-CH" sz="2800" dirty="0">
              <a:highlight>
                <a:srgbClr val="FFFF00"/>
              </a:highligh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H" sz="2800" dirty="0" err="1"/>
              <a:t>Soen</a:t>
            </a:r>
            <a:r>
              <a:rPr lang="fr-CH" sz="2800" dirty="0"/>
              <a:t> a </a:t>
            </a:r>
            <a:r>
              <a:rPr lang="fr-CH" sz="2800" dirty="0" err="1"/>
              <a:t>froen</a:t>
            </a:r>
            <a:r>
              <a:rPr lang="fr-CH" sz="2800" dirty="0"/>
              <a:t>, </a:t>
            </a:r>
            <a:r>
              <a:rPr lang="fr-CH" sz="2800" dirty="0" err="1"/>
              <a:t>wéi</a:t>
            </a:r>
            <a:r>
              <a:rPr lang="fr-CH" sz="2800" dirty="0"/>
              <a:t> et </a:t>
            </a:r>
            <a:r>
              <a:rPr lang="fr-CH" sz="2800" dirty="0" err="1"/>
              <a:t>geet</a:t>
            </a:r>
            <a:endParaRPr lang="fr-CH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H" sz="2800" dirty="0" err="1"/>
              <a:t>Sech</a:t>
            </a:r>
            <a:r>
              <a:rPr lang="fr-CH" sz="2800" dirty="0"/>
              <a:t> </a:t>
            </a:r>
            <a:r>
              <a:rPr lang="fr-CH" sz="2800" dirty="0" err="1"/>
              <a:t>virstellen</a:t>
            </a:r>
            <a:r>
              <a:rPr lang="fr-CH" sz="2800" dirty="0"/>
              <a:t> an nom </a:t>
            </a:r>
            <a:r>
              <a:rPr lang="fr-CH" sz="2800" dirty="0" err="1">
                <a:solidFill>
                  <a:schemeClr val="accent1"/>
                </a:solidFill>
              </a:rPr>
              <a:t>Numm</a:t>
            </a:r>
            <a:r>
              <a:rPr lang="fr-CH" sz="2800" dirty="0">
                <a:solidFill>
                  <a:schemeClr val="accent1"/>
                </a:solidFill>
              </a:rPr>
              <a:t> </a:t>
            </a:r>
            <a:r>
              <a:rPr lang="fr-CH" sz="2800" dirty="0" err="1"/>
              <a:t>vun</a:t>
            </a:r>
            <a:r>
              <a:rPr lang="fr-CH" sz="2800" dirty="0"/>
              <a:t> enger </a:t>
            </a:r>
            <a:r>
              <a:rPr lang="fr-CH" sz="2800" dirty="0" err="1">
                <a:solidFill>
                  <a:srgbClr val="79265B"/>
                </a:solidFill>
              </a:rPr>
              <a:t>Persoun</a:t>
            </a:r>
            <a:r>
              <a:rPr lang="fr-CH" sz="2800" dirty="0">
                <a:solidFill>
                  <a:srgbClr val="79265B"/>
                </a:solidFill>
              </a:rPr>
              <a:t> </a:t>
            </a:r>
            <a:r>
              <a:rPr lang="fr-CH" sz="2800" dirty="0" err="1"/>
              <a:t>froen + N-</a:t>
            </a:r>
            <a:r>
              <a:rPr lang="fr-CH" sz="2800" dirty="0" err="1">
                <a:solidFill>
                  <a:srgbClr val="79265B"/>
                </a:solidFill>
              </a:rPr>
              <a:t>Reegel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H" sz="2800" dirty="0" err="1"/>
              <a:t>E </a:t>
            </a:r>
            <a:r>
              <a:rPr lang="fr-CH" sz="2800" dirty="0" err="1">
                <a:solidFill>
                  <a:schemeClr val="accent6"/>
                </a:solidFill>
              </a:rPr>
              <a:t>Wuert</a:t>
            </a:r>
            <a:r>
              <a:rPr lang="fr-CH" sz="2800" dirty="0" err="1"/>
              <a:t> buschtawéieren (D’Alphabet)</a:t>
            </a:r>
            <a:endParaRPr lang="fr-CH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H" sz="2800" dirty="0" err="1"/>
              <a:t>Soen</a:t>
            </a:r>
            <a:r>
              <a:rPr lang="fr-CH" sz="2800" dirty="0"/>
              <a:t>, vu </a:t>
            </a:r>
            <a:r>
              <a:rPr lang="fr-CH" sz="2800" dirty="0" err="1"/>
              <a:t>wou</a:t>
            </a:r>
            <a:r>
              <a:rPr lang="fr-CH" sz="2800" dirty="0"/>
              <a:t> </a:t>
            </a:r>
            <a:r>
              <a:rPr lang="fr-CH" sz="2800" dirty="0" err="1"/>
              <a:t>ee</a:t>
            </a:r>
            <a:r>
              <a:rPr lang="fr-CH" sz="2800" dirty="0"/>
              <a:t> </a:t>
            </a:r>
            <a:r>
              <a:rPr lang="fr-CH" sz="2800" dirty="0" err="1"/>
              <a:t>kënnt</a:t>
            </a:r>
            <a:r>
              <a:rPr lang="fr-CH" sz="2800" dirty="0"/>
              <a:t>, an </a:t>
            </a:r>
            <a:r>
              <a:rPr lang="fr-CH" sz="2800" dirty="0" err="1"/>
              <a:t>eng</a:t>
            </a:r>
            <a:r>
              <a:rPr lang="fr-CH" sz="2800" dirty="0"/>
              <a:t> </a:t>
            </a:r>
            <a:r>
              <a:rPr lang="fr-CH" sz="2800" dirty="0" err="1">
                <a:solidFill>
                  <a:srgbClr val="79265B"/>
                </a:solidFill>
              </a:rPr>
              <a:t>Persoun</a:t>
            </a:r>
            <a:r>
              <a:rPr lang="fr-CH" sz="2800" dirty="0"/>
              <a:t> </a:t>
            </a:r>
            <a:r>
              <a:rPr lang="fr-CH" sz="2800" dirty="0" err="1"/>
              <a:t>duerno</a:t>
            </a:r>
            <a:r>
              <a:rPr lang="fr-CH" sz="2800" dirty="0"/>
              <a:t> </a:t>
            </a:r>
            <a:r>
              <a:rPr lang="fr-CH" sz="2800" dirty="0" err="1"/>
              <a:t>froen</a:t>
            </a:r>
            <a:endParaRPr lang="fr-CH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H" sz="2800" dirty="0" err="1"/>
              <a:t>Seng</a:t>
            </a:r>
            <a:r>
              <a:rPr lang="fr-CH" sz="2800" dirty="0"/>
              <a:t> </a:t>
            </a:r>
            <a:r>
              <a:rPr lang="fr-CH" sz="2800" dirty="0" err="1">
                <a:solidFill>
                  <a:srgbClr val="79265B"/>
                </a:solidFill>
              </a:rPr>
              <a:t>Nationalitéit</a:t>
            </a:r>
            <a:r>
              <a:rPr lang="fr-CH" sz="2800" dirty="0">
                <a:solidFill>
                  <a:srgbClr val="79265B"/>
                </a:solidFill>
              </a:rPr>
              <a:t> </a:t>
            </a:r>
            <a:r>
              <a:rPr lang="fr-CH" sz="2800" dirty="0"/>
              <a:t>a </a:t>
            </a:r>
            <a:r>
              <a:rPr lang="fr-CH" sz="2800" dirty="0" err="1"/>
              <a:t>seng</a:t>
            </a:r>
            <a:r>
              <a:rPr lang="fr-CH" sz="2800" dirty="0"/>
              <a:t> </a:t>
            </a:r>
            <a:r>
              <a:rPr lang="fr-CH" sz="2800" dirty="0" err="1">
                <a:solidFill>
                  <a:srgbClr val="79265B"/>
                </a:solidFill>
              </a:rPr>
              <a:t>Sprooch</a:t>
            </a:r>
            <a:r>
              <a:rPr lang="fr-CH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(en) </a:t>
            </a:r>
            <a:r>
              <a:rPr lang="fr-CH" sz="2800" dirty="0" err="1"/>
              <a:t>nennen</a:t>
            </a:r>
            <a:r>
              <a:rPr lang="fr-CH" sz="2800" dirty="0"/>
              <a:t> an </a:t>
            </a:r>
            <a:r>
              <a:rPr lang="fr-CH" sz="2800" dirty="0" err="1"/>
              <a:t>eng</a:t>
            </a:r>
            <a:r>
              <a:rPr lang="fr-CH" sz="2800" dirty="0">
                <a:solidFill>
                  <a:srgbClr val="79265B"/>
                </a:solidFill>
              </a:rPr>
              <a:t> </a:t>
            </a:r>
            <a:r>
              <a:rPr lang="fr-CH" sz="2800" dirty="0" err="1">
                <a:solidFill>
                  <a:srgbClr val="79265B"/>
                </a:solidFill>
              </a:rPr>
              <a:t>Persoun</a:t>
            </a:r>
            <a:r>
              <a:rPr lang="fr-CH" sz="2800" dirty="0">
                <a:solidFill>
                  <a:srgbClr val="79265B"/>
                </a:solidFill>
              </a:rPr>
              <a:t> </a:t>
            </a:r>
            <a:r>
              <a:rPr lang="fr-CH" sz="2800" dirty="0" err="1"/>
              <a:t>duerno</a:t>
            </a:r>
            <a:r>
              <a:rPr lang="fr-CH" sz="2800" dirty="0"/>
              <a:t> </a:t>
            </a:r>
          </a:p>
          <a:p>
            <a:r>
              <a:rPr lang="fr-CH" sz="2800" dirty="0" err="1"/>
              <a:t>froen</a:t>
            </a:r>
            <a:endParaRPr lang="fr-CH" sz="2800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0A4271B-122A-A27C-FD59-F2FE87692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6060" y="1633081"/>
            <a:ext cx="2584797" cy="228917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1E522D7E-3D85-1C8C-4443-003FF79ADC0D}"/>
              </a:ext>
            </a:extLst>
          </p:cNvPr>
          <p:cNvSpPr txBox="1"/>
          <p:nvPr/>
        </p:nvSpPr>
        <p:spPr>
          <a:xfrm>
            <a:off x="10062891" y="63917"/>
            <a:ext cx="21291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A lass! Mir léiere Lëtzebuergesch ZM.</a:t>
            </a:r>
          </a:p>
        </p:txBody>
      </p:sp>
    </p:spTree>
    <p:extLst>
      <p:ext uri="{BB962C8B-B14F-4D97-AF65-F5344CB8AC3E}">
        <p14:creationId xmlns:p14="http://schemas.microsoft.com/office/powerpoint/2010/main" val="1669224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>
            <a:extLst>
              <a:ext uri="{FF2B5EF4-FFF2-40B4-BE49-F238E27FC236}">
                <a16:creationId xmlns:a16="http://schemas.microsoft.com/office/drawing/2014/main" id="{F6237ED1-1918-514B-8FA7-CD3A3D9A5E01}"/>
              </a:ext>
            </a:extLst>
          </p:cNvPr>
          <p:cNvSpPr txBox="1"/>
          <p:nvPr/>
        </p:nvSpPr>
        <p:spPr>
          <a:xfrm>
            <a:off x="295854" y="762346"/>
            <a:ext cx="25875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3200" b="1" u="sng" dirty="0">
                <a:solidFill>
                  <a:schemeClr val="accent5"/>
                </a:solidFill>
              </a:rPr>
              <a:t>Brainstorming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1418069-FD10-074F-89AF-367ED54A8C67}"/>
              </a:ext>
            </a:extLst>
          </p:cNvPr>
          <p:cNvSpPr/>
          <p:nvPr/>
        </p:nvSpPr>
        <p:spPr>
          <a:xfrm>
            <a:off x="192533" y="153019"/>
            <a:ext cx="11806934" cy="465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dirty="0" err="1"/>
              <a:t>Moien</a:t>
            </a:r>
            <a:r>
              <a:rPr lang="fr-CH" sz="2400" b="1" dirty="0"/>
              <a:t> an </a:t>
            </a:r>
            <a:r>
              <a:rPr lang="fr-CH" sz="2400" b="1" dirty="0" err="1"/>
              <a:t>Äddi</a:t>
            </a:r>
            <a:endParaRPr lang="fr-CH" sz="2400" b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33E0004-5F62-524D-A32A-D4970CA6206B}"/>
              </a:ext>
            </a:extLst>
          </p:cNvPr>
          <p:cNvSpPr txBox="1"/>
          <p:nvPr/>
        </p:nvSpPr>
        <p:spPr>
          <a:xfrm>
            <a:off x="295854" y="1575680"/>
            <a:ext cx="77226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/>
              <a:t>Wéi eng </a:t>
            </a:r>
            <a:r>
              <a:rPr lang="de-DE" sz="2400" b="1">
                <a:solidFill>
                  <a:schemeClr val="tx1">
                    <a:lumMod val="50000"/>
                    <a:lumOff val="50000"/>
                  </a:schemeClr>
                </a:solidFill>
              </a:rPr>
              <a:t>Expressioune</a:t>
            </a:r>
            <a:r>
              <a:rPr lang="de-DE" sz="2400" b="1"/>
              <a:t> kennt dir fir Moien an Äddi ze soen? </a:t>
            </a:r>
          </a:p>
          <a:p>
            <a:r>
              <a:rPr lang="de-DE" sz="2400" b="1"/>
              <a:t>Schwätzt zu 2                      an notéiert!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02580888-C7DA-0841-87E9-96AB6B9AF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990" y="2891747"/>
            <a:ext cx="2721652" cy="1980609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06107E6A-1B92-3143-8080-45688BF736A7}"/>
              </a:ext>
            </a:extLst>
          </p:cNvPr>
          <p:cNvSpPr txBox="1"/>
          <p:nvPr/>
        </p:nvSpPr>
        <p:spPr>
          <a:xfrm>
            <a:off x="295854" y="2793452"/>
            <a:ext cx="1393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>
                <a:solidFill>
                  <a:schemeClr val="accent6"/>
                </a:solidFill>
              </a:rPr>
              <a:t>Beispill</a:t>
            </a:r>
            <a:r>
              <a:rPr lang="de-DE" sz="2800"/>
              <a:t>: 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E72D821B-3B52-E147-AF6F-50C3E9D433B2}"/>
              </a:ext>
            </a:extLst>
          </p:cNvPr>
          <p:cNvSpPr txBox="1"/>
          <p:nvPr/>
        </p:nvSpPr>
        <p:spPr>
          <a:xfrm>
            <a:off x="1560100" y="3651218"/>
            <a:ext cx="2492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/>
              <a:t>Moien: </a:t>
            </a:r>
            <a:r>
              <a:rPr lang="de-DE" sz="2400"/>
              <a:t>Bonjour, ...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C0ADC38C-46BD-214C-A622-06D22C6A499E}"/>
              </a:ext>
            </a:extLst>
          </p:cNvPr>
          <p:cNvSpPr txBox="1"/>
          <p:nvPr/>
        </p:nvSpPr>
        <p:spPr>
          <a:xfrm>
            <a:off x="1589605" y="4641523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/>
              <a:t>Äddi: </a:t>
            </a:r>
            <a:r>
              <a:rPr lang="de-DE" sz="2400"/>
              <a:t>Awuer, ...  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6AA23A9-86C1-1642-A894-69FD26FED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692" y="1941844"/>
            <a:ext cx="1393330" cy="1011454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6601DBE-D5D3-1A81-E077-F67C53AB2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2273" y="1999870"/>
            <a:ext cx="1589293" cy="914195"/>
          </a:xfrm>
          <a:prstGeom prst="rect">
            <a:avLst/>
          </a:prstGeom>
        </p:spPr>
      </p:pic>
      <p:pic>
        <p:nvPicPr>
          <p:cNvPr id="6" name="Picture 3" descr="Captures.JPG">
            <a:extLst>
              <a:ext uri="{FF2B5EF4-FFF2-40B4-BE49-F238E27FC236}">
                <a16:creationId xmlns:a16="http://schemas.microsoft.com/office/drawing/2014/main" id="{B4F541A6-74DA-A08C-AFDC-E973C9CCABB5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7" t="5960" r="11893"/>
          <a:stretch>
            <a:fillRect/>
          </a:stretch>
        </p:blipFill>
        <p:spPr bwMode="auto">
          <a:xfrm>
            <a:off x="278651" y="3445588"/>
            <a:ext cx="1216158" cy="785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4" descr="Capture.JPG">
            <a:extLst>
              <a:ext uri="{FF2B5EF4-FFF2-40B4-BE49-F238E27FC236}">
                <a16:creationId xmlns:a16="http://schemas.microsoft.com/office/drawing/2014/main" id="{5A851B89-DC53-C64D-A365-A42B48DF32FA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5" r="9705" b="6818"/>
          <a:stretch>
            <a:fillRect/>
          </a:stretch>
        </p:blipFill>
        <p:spPr bwMode="auto">
          <a:xfrm>
            <a:off x="384440" y="4311380"/>
            <a:ext cx="1216157" cy="878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302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E1418069-FD10-074F-89AF-367ED54A8C67}"/>
              </a:ext>
            </a:extLst>
          </p:cNvPr>
          <p:cNvSpPr/>
          <p:nvPr/>
        </p:nvSpPr>
        <p:spPr>
          <a:xfrm>
            <a:off x="192533" y="153019"/>
            <a:ext cx="11806934" cy="465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dirty="0" err="1"/>
              <a:t>Moien</a:t>
            </a:r>
            <a:r>
              <a:rPr lang="fr-CH" sz="2400" b="1" dirty="0"/>
              <a:t> an </a:t>
            </a:r>
            <a:r>
              <a:rPr lang="fr-CH" sz="2400" b="1" dirty="0" err="1"/>
              <a:t>Äddi</a:t>
            </a:r>
            <a:endParaRPr lang="fr-CH" sz="2400" b="1" dirty="0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922B968E-77A7-95F9-5CBC-41EDACE3C3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550118"/>
              </p:ext>
            </p:extLst>
          </p:nvPr>
        </p:nvGraphicFramePr>
        <p:xfrm>
          <a:off x="561991" y="2406409"/>
          <a:ext cx="10345615" cy="4025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22985">
                  <a:extLst>
                    <a:ext uri="{9D8B030D-6E8A-4147-A177-3AD203B41FA5}">
                      <a16:colId xmlns:a16="http://schemas.microsoft.com/office/drawing/2014/main" val="2913034533"/>
                    </a:ext>
                  </a:extLst>
                </a:gridCol>
                <a:gridCol w="5222630">
                  <a:extLst>
                    <a:ext uri="{9D8B030D-6E8A-4147-A177-3AD203B41FA5}">
                      <a16:colId xmlns:a16="http://schemas.microsoft.com/office/drawing/2014/main" val="1101813831"/>
                    </a:ext>
                  </a:extLst>
                </a:gridCol>
              </a:tblGrid>
              <a:tr h="2104935">
                <a:tc>
                  <a:txBody>
                    <a:bodyPr/>
                    <a:lstStyle/>
                    <a:p>
                      <a:endParaRPr lang="fr-CH" dirty="0"/>
                    </a:p>
                    <a:p>
                      <a:endParaRPr lang="de-LU" dirty="0"/>
                    </a:p>
                    <a:p>
                      <a:endParaRPr lang="de-LU" dirty="0"/>
                    </a:p>
                    <a:p>
                      <a:endParaRPr lang="de-LU" dirty="0"/>
                    </a:p>
                    <a:p>
                      <a:endParaRPr lang="de-LU" dirty="0"/>
                    </a:p>
                    <a:p>
                      <a:pPr algn="ctr"/>
                      <a:r>
                        <a:rPr lang="de-LU" sz="2400" b="1" dirty="0"/>
                        <a:t>MOIEN - </a:t>
                      </a:r>
                      <a:r>
                        <a:rPr lang="de-LU" sz="2400" b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Expressiounen</a:t>
                      </a:r>
                      <a:endParaRPr lang="de-LU" sz="2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 dirty="0"/>
                    </a:p>
                    <a:p>
                      <a:endParaRPr lang="de-LU" dirty="0"/>
                    </a:p>
                    <a:p>
                      <a:endParaRPr lang="de-LU" dirty="0"/>
                    </a:p>
                    <a:p>
                      <a:endParaRPr lang="de-LU" dirty="0"/>
                    </a:p>
                    <a:p>
                      <a:endParaRPr lang="de-LU" dirty="0"/>
                    </a:p>
                    <a:p>
                      <a:pPr algn="ctr"/>
                      <a:r>
                        <a:rPr lang="de-LU" sz="2400" b="1" dirty="0"/>
                        <a:t>ÄDDI - </a:t>
                      </a:r>
                      <a:r>
                        <a:rPr lang="de-LU" sz="2400" b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Expressiounen</a:t>
                      </a:r>
                      <a:endParaRPr lang="de-LU" sz="2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942385"/>
                  </a:ext>
                </a:extLst>
              </a:tr>
              <a:tr h="957858">
                <a:tc>
                  <a:txBody>
                    <a:bodyPr/>
                    <a:lstStyle/>
                    <a:p>
                      <a:endParaRPr lang="fr-CH" sz="2800" dirty="0"/>
                    </a:p>
                    <a:p>
                      <a:endParaRPr lang="fr-CH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LU" sz="2400" dirty="0"/>
                    </a:p>
                    <a:p>
                      <a:endParaRPr lang="de-LU" sz="2400" dirty="0"/>
                    </a:p>
                    <a:p>
                      <a:endParaRPr lang="de-LU" sz="2400" dirty="0"/>
                    </a:p>
                    <a:p>
                      <a:endParaRPr lang="de-LU" sz="2400" dirty="0"/>
                    </a:p>
                    <a:p>
                      <a:endParaRPr lang="de-L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722681"/>
                  </a:ext>
                </a:extLst>
              </a:tr>
            </a:tbl>
          </a:graphicData>
        </a:graphic>
      </p:graphicFrame>
      <p:pic>
        <p:nvPicPr>
          <p:cNvPr id="3" name="Picture 3" descr="Captures.JPG">
            <a:extLst>
              <a:ext uri="{FF2B5EF4-FFF2-40B4-BE49-F238E27FC236}">
                <a16:creationId xmlns:a16="http://schemas.microsoft.com/office/drawing/2014/main" id="{0AA108CF-9968-A125-39EA-4E6013C0007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7" t="5960" r="11893"/>
          <a:stretch>
            <a:fillRect/>
          </a:stretch>
        </p:blipFill>
        <p:spPr bwMode="auto">
          <a:xfrm>
            <a:off x="2241439" y="2587831"/>
            <a:ext cx="1438004" cy="1155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" descr="Capture.JPG">
            <a:extLst>
              <a:ext uri="{FF2B5EF4-FFF2-40B4-BE49-F238E27FC236}">
                <a16:creationId xmlns:a16="http://schemas.microsoft.com/office/drawing/2014/main" id="{5BD7031A-2FB6-57E1-C797-D3116278D6D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5" r="9705" b="6818"/>
          <a:stretch>
            <a:fillRect/>
          </a:stretch>
        </p:blipFill>
        <p:spPr bwMode="auto">
          <a:xfrm>
            <a:off x="7793557" y="2587832"/>
            <a:ext cx="1438004" cy="115521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E68C5DA-B904-A1CD-7C75-CCF42661307A}"/>
              </a:ext>
            </a:extLst>
          </p:cNvPr>
          <p:cNvSpPr txBox="1"/>
          <p:nvPr/>
        </p:nvSpPr>
        <p:spPr>
          <a:xfrm>
            <a:off x="192533" y="792326"/>
            <a:ext cx="108100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u="sng"/>
              <a:t>Liest d’</a:t>
            </a:r>
            <a:r>
              <a:rPr lang="de-DE" sz="3200" b="1" u="sng">
                <a:solidFill>
                  <a:schemeClr val="tx1">
                    <a:lumMod val="50000"/>
                    <a:lumOff val="50000"/>
                  </a:schemeClr>
                </a:solidFill>
              </a:rPr>
              <a:t>Wierder </a:t>
            </a:r>
            <a:r>
              <a:rPr lang="de-DE" sz="3200" b="1" u="sng"/>
              <a:t>op de </a:t>
            </a:r>
            <a:r>
              <a:rPr lang="de-DE" sz="3200" b="1" u="sng">
                <a:solidFill>
                  <a:schemeClr val="tx1">
                    <a:lumMod val="50000"/>
                    <a:lumOff val="50000"/>
                  </a:schemeClr>
                </a:solidFill>
              </a:rPr>
              <a:t>Kaarten</a:t>
            </a:r>
            <a:r>
              <a:rPr lang="de-DE" sz="3200" b="1" u="sng"/>
              <a:t>! Soe mir ,,Moien“ oder ,,Äddi?“</a:t>
            </a:r>
          </a:p>
          <a:p>
            <a:r>
              <a:rPr lang="de-DE" sz="3200" b="1" u="sng"/>
              <a:t>Schafft zu zwee           a klasséiert!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B0CC4AB-4522-9005-3DFA-D60487585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142" y="5393932"/>
            <a:ext cx="1977858" cy="143933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762F314-B81E-F26A-8058-453E6168A2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0441" y="1330935"/>
            <a:ext cx="7747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55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E1418069-FD10-074F-89AF-367ED54A8C67}"/>
              </a:ext>
            </a:extLst>
          </p:cNvPr>
          <p:cNvSpPr/>
          <p:nvPr/>
        </p:nvSpPr>
        <p:spPr>
          <a:xfrm>
            <a:off x="192533" y="153019"/>
            <a:ext cx="11806934" cy="465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dirty="0" err="1"/>
              <a:t>Moien</a:t>
            </a:r>
            <a:r>
              <a:rPr lang="fr-CH" sz="2400" b="1" dirty="0"/>
              <a:t> an </a:t>
            </a:r>
            <a:r>
              <a:rPr lang="fr-CH" sz="2400" b="1" dirty="0" err="1"/>
              <a:t>Äddi</a:t>
            </a:r>
            <a:endParaRPr lang="fr-CH" sz="2400" b="1" dirty="0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922B968E-77A7-95F9-5CBC-41EDACE3C3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453068"/>
              </p:ext>
            </p:extLst>
          </p:nvPr>
        </p:nvGraphicFramePr>
        <p:xfrm>
          <a:off x="645667" y="1551358"/>
          <a:ext cx="11353800" cy="56710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22222">
                  <a:extLst>
                    <a:ext uri="{9D8B030D-6E8A-4147-A177-3AD203B41FA5}">
                      <a16:colId xmlns:a16="http://schemas.microsoft.com/office/drawing/2014/main" val="2913034533"/>
                    </a:ext>
                  </a:extLst>
                </a:gridCol>
                <a:gridCol w="5731578">
                  <a:extLst>
                    <a:ext uri="{9D8B030D-6E8A-4147-A177-3AD203B41FA5}">
                      <a16:colId xmlns:a16="http://schemas.microsoft.com/office/drawing/2014/main" val="1101813831"/>
                    </a:ext>
                  </a:extLst>
                </a:gridCol>
              </a:tblGrid>
              <a:tr h="2104935">
                <a:tc>
                  <a:txBody>
                    <a:bodyPr/>
                    <a:lstStyle/>
                    <a:p>
                      <a:endParaRPr lang="fr-CH" dirty="0"/>
                    </a:p>
                    <a:p>
                      <a:endParaRPr lang="de-LU" dirty="0"/>
                    </a:p>
                    <a:p>
                      <a:endParaRPr lang="de-LU" dirty="0"/>
                    </a:p>
                    <a:p>
                      <a:endParaRPr lang="de-LU" dirty="0"/>
                    </a:p>
                    <a:p>
                      <a:endParaRPr lang="de-LU" dirty="0"/>
                    </a:p>
                    <a:p>
                      <a:pPr algn="ctr"/>
                      <a:r>
                        <a:rPr lang="de-LU" sz="2400" b="1" dirty="0"/>
                        <a:t>MOIEN - </a:t>
                      </a:r>
                      <a:r>
                        <a:rPr lang="de-LU" sz="2400" b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Expressiounen</a:t>
                      </a:r>
                      <a:endParaRPr lang="de-LU" sz="2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 dirty="0"/>
                    </a:p>
                    <a:p>
                      <a:endParaRPr lang="de-LU" dirty="0"/>
                    </a:p>
                    <a:p>
                      <a:endParaRPr lang="de-LU" dirty="0"/>
                    </a:p>
                    <a:p>
                      <a:endParaRPr lang="de-LU" dirty="0"/>
                    </a:p>
                    <a:p>
                      <a:endParaRPr lang="de-LU" dirty="0"/>
                    </a:p>
                    <a:p>
                      <a:pPr algn="ctr"/>
                      <a:r>
                        <a:rPr lang="de-LU" sz="2400" b="1" dirty="0"/>
                        <a:t>ÄDDI - </a:t>
                      </a:r>
                      <a:r>
                        <a:rPr lang="de-LU" sz="2400" b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Expressiounen</a:t>
                      </a:r>
                      <a:endParaRPr lang="de-LU" sz="2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942385"/>
                  </a:ext>
                </a:extLst>
              </a:tr>
              <a:tr h="957858">
                <a:tc>
                  <a:txBody>
                    <a:bodyPr/>
                    <a:lstStyle/>
                    <a:p>
                      <a:r>
                        <a:rPr lang="fr-CH" sz="2800" dirty="0"/>
                        <a:t>Gudde Moien / </a:t>
                      </a:r>
                      <a:r>
                        <a:rPr lang="fr-CH" sz="2800" dirty="0">
                          <a:highlight>
                            <a:srgbClr val="FFFF00"/>
                          </a:highlight>
                        </a:rPr>
                        <a:t>Mëtteg / Owend</a:t>
                      </a:r>
                    </a:p>
                    <a:p>
                      <a:r>
                        <a:rPr lang="fr-CH" sz="2800" dirty="0"/>
                        <a:t>Hallo </a:t>
                      </a:r>
                      <a:r>
                        <a:rPr lang="fr-CH" sz="2800" dirty="0">
                          <a:highlight>
                            <a:srgbClr val="FFFF00"/>
                          </a:highlight>
                        </a:rPr>
                        <a:t>/ Salut</a:t>
                      </a:r>
                    </a:p>
                    <a:p>
                      <a:endParaRPr lang="fr-CH" sz="2800" dirty="0"/>
                    </a:p>
                    <a:p>
                      <a:r>
                        <a:rPr lang="fr-CH" sz="2800" dirty="0">
                          <a:highlight>
                            <a:srgbClr val="FFFF00"/>
                          </a:highlight>
                        </a:rPr>
                        <a:t>Bonjour</a:t>
                      </a:r>
                    </a:p>
                    <a:p>
                      <a:endParaRPr lang="fr-CH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LU" sz="2000" dirty="0"/>
                        <a:t>Bis geschwënn =</a:t>
                      </a:r>
                      <a:r>
                        <a:rPr lang="de-LU" sz="2000" dirty="0">
                          <a:highlight>
                            <a:srgbClr val="FFFF00"/>
                          </a:highlight>
                        </a:rPr>
                        <a:t> Bis duerno = Bis herno</a:t>
                      </a:r>
                    </a:p>
                    <a:p>
                      <a:r>
                        <a:rPr lang="de-LU" sz="2000" dirty="0">
                          <a:highlight>
                            <a:srgbClr val="FFFF00"/>
                          </a:highlight>
                        </a:rPr>
                        <a:t>= Bis dann  </a:t>
                      </a:r>
                    </a:p>
                    <a:p>
                      <a:r>
                        <a:rPr lang="de-LU" sz="2000" dirty="0"/>
                        <a:t>Bis muer </a:t>
                      </a:r>
                    </a:p>
                    <a:p>
                      <a:r>
                        <a:rPr lang="de-LU" sz="2000" dirty="0"/>
                        <a:t>Schéinen Dag </a:t>
                      </a:r>
                    </a:p>
                    <a:p>
                      <a:r>
                        <a:rPr lang="de-LU" sz="2000" dirty="0"/>
                        <a:t>Schéinen Owend / Mëtteg</a:t>
                      </a:r>
                    </a:p>
                    <a:p>
                      <a:r>
                        <a:rPr lang="de-LU" sz="2000" dirty="0"/>
                        <a:t>Gudden Owend</a:t>
                      </a:r>
                    </a:p>
                    <a:p>
                      <a:r>
                        <a:rPr lang="de-LU" sz="2000" dirty="0"/>
                        <a:t>Gutt Nuecht</a:t>
                      </a:r>
                    </a:p>
                    <a:p>
                      <a:r>
                        <a:rPr lang="de-LU" sz="2000" dirty="0"/>
                        <a:t>Äddi</a:t>
                      </a:r>
                    </a:p>
                    <a:p>
                      <a:r>
                        <a:rPr lang="de-LU" sz="2000" dirty="0">
                          <a:highlight>
                            <a:srgbClr val="FFFF00"/>
                          </a:highlight>
                        </a:rPr>
                        <a:t>Awar / Awuer</a:t>
                      </a:r>
                      <a:endParaRPr lang="de-LU" sz="2400" dirty="0">
                        <a:highlight>
                          <a:srgbClr val="FFFF00"/>
                        </a:highlight>
                      </a:endParaRPr>
                    </a:p>
                    <a:p>
                      <a:endParaRPr lang="de-LU" sz="2400" dirty="0"/>
                    </a:p>
                    <a:p>
                      <a:endParaRPr lang="de-L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722681"/>
                  </a:ext>
                </a:extLst>
              </a:tr>
            </a:tbl>
          </a:graphicData>
        </a:graphic>
      </p:graphicFrame>
      <p:pic>
        <p:nvPicPr>
          <p:cNvPr id="3" name="Picture 3" descr="Captures.JPG">
            <a:extLst>
              <a:ext uri="{FF2B5EF4-FFF2-40B4-BE49-F238E27FC236}">
                <a16:creationId xmlns:a16="http://schemas.microsoft.com/office/drawing/2014/main" id="{0AA108CF-9968-A125-39EA-4E6013C0007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7" t="5960" r="11893"/>
          <a:stretch>
            <a:fillRect/>
          </a:stretch>
        </p:blipFill>
        <p:spPr bwMode="auto">
          <a:xfrm>
            <a:off x="2376350" y="1828801"/>
            <a:ext cx="1438004" cy="1155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" descr="Capture.JPG">
            <a:extLst>
              <a:ext uri="{FF2B5EF4-FFF2-40B4-BE49-F238E27FC236}">
                <a16:creationId xmlns:a16="http://schemas.microsoft.com/office/drawing/2014/main" id="{5BD7031A-2FB6-57E1-C797-D3116278D6D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5" r="9705" b="6818"/>
          <a:stretch>
            <a:fillRect/>
          </a:stretch>
        </p:blipFill>
        <p:spPr bwMode="auto">
          <a:xfrm>
            <a:off x="7263493" y="1828800"/>
            <a:ext cx="1438004" cy="115521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E68C5DA-B904-A1CD-7C75-CCF42661307A}"/>
              </a:ext>
            </a:extLst>
          </p:cNvPr>
          <p:cNvSpPr txBox="1"/>
          <p:nvPr/>
        </p:nvSpPr>
        <p:spPr>
          <a:xfrm>
            <a:off x="192533" y="792326"/>
            <a:ext cx="2497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3200" b="1" u="sng" dirty="0">
                <a:solidFill>
                  <a:srgbClr val="79265B"/>
                </a:solidFill>
              </a:rPr>
              <a:t>Verbesserung</a:t>
            </a:r>
          </a:p>
        </p:txBody>
      </p:sp>
    </p:spTree>
    <p:extLst>
      <p:ext uri="{BB962C8B-B14F-4D97-AF65-F5344CB8AC3E}">
        <p14:creationId xmlns:p14="http://schemas.microsoft.com/office/powerpoint/2010/main" val="164629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E1418069-FD10-074F-89AF-367ED54A8C67}"/>
              </a:ext>
            </a:extLst>
          </p:cNvPr>
          <p:cNvSpPr/>
          <p:nvPr/>
        </p:nvSpPr>
        <p:spPr>
          <a:xfrm>
            <a:off x="192533" y="153019"/>
            <a:ext cx="11806934" cy="465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dirty="0" err="1"/>
              <a:t>Moien</a:t>
            </a:r>
            <a:r>
              <a:rPr lang="fr-CH" sz="2400" b="1" dirty="0"/>
              <a:t> an </a:t>
            </a:r>
            <a:r>
              <a:rPr lang="fr-CH" sz="2400" b="1" dirty="0" err="1"/>
              <a:t>Äddi</a:t>
            </a:r>
            <a:endParaRPr lang="fr-CH" sz="2400" b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33E0004-5F62-524D-A32A-D4970CA6206B}"/>
              </a:ext>
            </a:extLst>
          </p:cNvPr>
          <p:cNvSpPr txBox="1"/>
          <p:nvPr/>
        </p:nvSpPr>
        <p:spPr>
          <a:xfrm>
            <a:off x="192533" y="891414"/>
            <a:ext cx="71741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u="sng"/>
              <a:t>Moien an Äddi</a:t>
            </a:r>
          </a:p>
          <a:p>
            <a:endParaRPr lang="de-DE" sz="2400" b="1" u="sng"/>
          </a:p>
          <a:p>
            <a:r>
              <a:rPr lang="de-DE" sz="2400" b="1"/>
              <a:t>1. Wat passt? Schafft zu zwee an assocéiert d‘Kaarten !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02580888-C7DA-0841-87E9-96AB6B9AF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4494" y="732107"/>
            <a:ext cx="2721652" cy="1980609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70D32E1C-8C7C-1628-50D3-3383F812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59" y="3086100"/>
            <a:ext cx="3149600" cy="6858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0FEB6405-87EC-5A5E-DCF9-CFEC3AE9D0BF}"/>
              </a:ext>
            </a:extLst>
          </p:cNvPr>
          <p:cNvSpPr txBox="1"/>
          <p:nvPr/>
        </p:nvSpPr>
        <p:spPr>
          <a:xfrm>
            <a:off x="4772025" y="3167390"/>
            <a:ext cx="445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/>
              <a:t>=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20D2E10-0A01-D59D-4232-92F863EDF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647" y="3073400"/>
            <a:ext cx="3162300" cy="6985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C981D46-A295-6117-8725-43CC921C7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6653" y="4191000"/>
            <a:ext cx="15367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222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8B49A9EF-F5D3-FE4A-A3DC-9473511F5216}"/>
              </a:ext>
            </a:extLst>
          </p:cNvPr>
          <p:cNvSpPr txBox="1"/>
          <p:nvPr/>
        </p:nvSpPr>
        <p:spPr>
          <a:xfrm>
            <a:off x="5244860" y="36403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C203C4A-A13A-C440-BD7B-6E084A6F1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940" y="2259572"/>
            <a:ext cx="9726120" cy="400948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3C75FB5-9893-3E4D-8BDB-9592981F3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300" y="6553897"/>
            <a:ext cx="1282700" cy="2413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43F7F1A9-75FE-9A45-8C14-950A7409FF7F}"/>
              </a:ext>
            </a:extLst>
          </p:cNvPr>
          <p:cNvSpPr txBox="1"/>
          <p:nvPr/>
        </p:nvSpPr>
        <p:spPr>
          <a:xfrm>
            <a:off x="1232940" y="1445448"/>
            <a:ext cx="2424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/>
              <a:t>⏱</a:t>
            </a:r>
            <a:r>
              <a:rPr lang="de-LU"/>
              <a:t>~</a:t>
            </a:r>
            <a:r>
              <a:rPr lang="de-DE" sz="2800"/>
              <a:t>05:00-11:59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DEEA03B-E5E9-484D-90A2-70AB9942D0F6}"/>
              </a:ext>
            </a:extLst>
          </p:cNvPr>
          <p:cNvSpPr txBox="1"/>
          <p:nvPr/>
        </p:nvSpPr>
        <p:spPr>
          <a:xfrm>
            <a:off x="4626429" y="1439389"/>
            <a:ext cx="2424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/>
              <a:t>⏱</a:t>
            </a:r>
            <a:r>
              <a:rPr lang="de-LU"/>
              <a:t>~</a:t>
            </a:r>
            <a:r>
              <a:rPr lang="de-DE" sz="2800"/>
              <a:t>12:00-18:00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CF30606-70E0-8F40-AA0D-1ADEB7606125}"/>
              </a:ext>
            </a:extLst>
          </p:cNvPr>
          <p:cNvSpPr txBox="1"/>
          <p:nvPr/>
        </p:nvSpPr>
        <p:spPr>
          <a:xfrm>
            <a:off x="8019918" y="1451507"/>
            <a:ext cx="2424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/>
              <a:t>⏱</a:t>
            </a:r>
            <a:r>
              <a:rPr lang="de-LU"/>
              <a:t>~</a:t>
            </a:r>
            <a:r>
              <a:rPr lang="de-DE" sz="2800"/>
              <a:t>18:00-23:00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BACE30D-C140-B54F-8CE4-282D259576BE}"/>
              </a:ext>
            </a:extLst>
          </p:cNvPr>
          <p:cNvSpPr/>
          <p:nvPr/>
        </p:nvSpPr>
        <p:spPr>
          <a:xfrm>
            <a:off x="215177" y="239488"/>
            <a:ext cx="11806934" cy="465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dirty="0" err="1"/>
              <a:t>Moien</a:t>
            </a:r>
            <a:r>
              <a:rPr lang="fr-CH" sz="2400" b="1" dirty="0"/>
              <a:t> an </a:t>
            </a:r>
            <a:r>
              <a:rPr lang="fr-CH" sz="2400" b="1" dirty="0" err="1"/>
              <a:t>Äddi</a:t>
            </a:r>
            <a:endParaRPr lang="fr-CH" sz="2400" b="1" dirty="0"/>
          </a:p>
        </p:txBody>
      </p:sp>
    </p:spTree>
    <p:extLst>
      <p:ext uri="{BB962C8B-B14F-4D97-AF65-F5344CB8AC3E}">
        <p14:creationId xmlns:p14="http://schemas.microsoft.com/office/powerpoint/2010/main" val="437610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CA3EB3C-18CE-4C4E-A4FB-90418E553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65" y="765768"/>
            <a:ext cx="11290527" cy="6132504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B7139003-D6F7-3C41-AA26-32206FDCAD00}"/>
              </a:ext>
            </a:extLst>
          </p:cNvPr>
          <p:cNvSpPr/>
          <p:nvPr/>
        </p:nvSpPr>
        <p:spPr>
          <a:xfrm>
            <a:off x="215177" y="239488"/>
            <a:ext cx="11806934" cy="465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dirty="0" err="1"/>
              <a:t>Moien</a:t>
            </a:r>
            <a:r>
              <a:rPr lang="fr-CH" sz="2400" b="1" dirty="0"/>
              <a:t> an </a:t>
            </a:r>
            <a:r>
              <a:rPr lang="fr-CH" sz="2400" b="1" dirty="0" err="1"/>
              <a:t>Äddi</a:t>
            </a:r>
            <a:endParaRPr lang="fr-CH" sz="2400" b="1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FA3A81F-F442-755A-25F4-05124376C537}"/>
              </a:ext>
            </a:extLst>
          </p:cNvPr>
          <p:cNvSpPr txBox="1"/>
          <p:nvPr/>
        </p:nvSpPr>
        <p:spPr>
          <a:xfrm>
            <a:off x="1056009" y="1883266"/>
            <a:ext cx="196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formell &amp; informell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BE75AF6-22C5-8017-C759-AD4B278F696C}"/>
              </a:ext>
            </a:extLst>
          </p:cNvPr>
          <p:cNvSpPr txBox="1"/>
          <p:nvPr/>
        </p:nvSpPr>
        <p:spPr>
          <a:xfrm>
            <a:off x="1004341" y="4076650"/>
            <a:ext cx="196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formell &amp; informell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9DC0860-4E93-F620-F9CE-2E05B04ED7AF}"/>
              </a:ext>
            </a:extLst>
          </p:cNvPr>
          <p:cNvSpPr txBox="1"/>
          <p:nvPr/>
        </p:nvSpPr>
        <p:spPr>
          <a:xfrm>
            <a:off x="1056009" y="2979958"/>
            <a:ext cx="1031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informell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9A7A3AA-F53C-4DB3-5E8F-F56EA9043AA9}"/>
              </a:ext>
            </a:extLst>
          </p:cNvPr>
          <p:cNvSpPr txBox="1"/>
          <p:nvPr/>
        </p:nvSpPr>
        <p:spPr>
          <a:xfrm>
            <a:off x="1056009" y="4988676"/>
            <a:ext cx="1031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informell</a:t>
            </a:r>
          </a:p>
        </p:txBody>
      </p:sp>
    </p:spTree>
    <p:extLst>
      <p:ext uri="{BB962C8B-B14F-4D97-AF65-F5344CB8AC3E}">
        <p14:creationId xmlns:p14="http://schemas.microsoft.com/office/powerpoint/2010/main" val="1223373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8B49A9EF-F5D3-FE4A-A3DC-9473511F5216}"/>
              </a:ext>
            </a:extLst>
          </p:cNvPr>
          <p:cNvSpPr txBox="1"/>
          <p:nvPr/>
        </p:nvSpPr>
        <p:spPr>
          <a:xfrm>
            <a:off x="5244860" y="36403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BA47B26-DB20-7944-B2DE-8DFB75AC2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77" y="901773"/>
            <a:ext cx="10946263" cy="584648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CF4590E2-07D9-BC44-9DB9-ABF18E049F23}"/>
              </a:ext>
            </a:extLst>
          </p:cNvPr>
          <p:cNvSpPr/>
          <p:nvPr/>
        </p:nvSpPr>
        <p:spPr>
          <a:xfrm>
            <a:off x="215177" y="239488"/>
            <a:ext cx="11806934" cy="465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dirty="0" err="1"/>
              <a:t>Moien</a:t>
            </a:r>
            <a:r>
              <a:rPr lang="fr-CH" sz="2400" b="1" dirty="0"/>
              <a:t> an </a:t>
            </a:r>
            <a:r>
              <a:rPr lang="fr-CH" sz="2400" b="1" dirty="0" err="1"/>
              <a:t>Äddi</a:t>
            </a:r>
            <a:endParaRPr lang="fr-CH" sz="2400" b="1" dirty="0"/>
          </a:p>
        </p:txBody>
      </p:sp>
      <p:sp>
        <p:nvSpPr>
          <p:cNvPr id="2" name="Nach oben gebogener Pfeil 1">
            <a:extLst>
              <a:ext uri="{FF2B5EF4-FFF2-40B4-BE49-F238E27FC236}">
                <a16:creationId xmlns:a16="http://schemas.microsoft.com/office/drawing/2014/main" id="{D2B40E55-B978-711B-3B41-9B50F20652C1}"/>
              </a:ext>
            </a:extLst>
          </p:cNvPr>
          <p:cNvSpPr/>
          <p:nvPr/>
        </p:nvSpPr>
        <p:spPr>
          <a:xfrm rot="5400000">
            <a:off x="9878723" y="5510563"/>
            <a:ext cx="579623" cy="43108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Picture 2" descr="Im Schlaf das Gedächtnis verbessern: Neuro-Enhancement">
            <a:extLst>
              <a:ext uri="{FF2B5EF4-FFF2-40B4-BE49-F238E27FC236}">
                <a16:creationId xmlns:a16="http://schemas.microsoft.com/office/drawing/2014/main" id="{A23F7832-FE02-AF9A-1EDF-11B99A9F1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3834" y="5188528"/>
            <a:ext cx="1578166" cy="118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99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5AB99B16-8AAB-1C46-97C1-AF41F3D9009D}"/>
              </a:ext>
            </a:extLst>
          </p:cNvPr>
          <p:cNvSpPr/>
          <p:nvPr/>
        </p:nvSpPr>
        <p:spPr>
          <a:xfrm>
            <a:off x="285477" y="303125"/>
            <a:ext cx="11427656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/>
              <a:t>De Moodle: salle de classe virtuelle / online classroom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3946109-DA36-6A4F-8744-44258A6BF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50" y="1778435"/>
            <a:ext cx="6308684" cy="378416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F45B25C8-D4C8-0441-A22C-44A995507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811" y="2630998"/>
            <a:ext cx="1422400" cy="14224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A42D5DF-C35E-4D47-BB13-A35EBC497D52}"/>
              </a:ext>
            </a:extLst>
          </p:cNvPr>
          <p:cNvSpPr txBox="1"/>
          <p:nvPr/>
        </p:nvSpPr>
        <p:spPr>
          <a:xfrm>
            <a:off x="9465733" y="2644170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600"/>
              <a:t>?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0C041C3-66EE-B79E-C009-FA85D9382DB4}"/>
              </a:ext>
            </a:extLst>
          </p:cNvPr>
          <p:cNvSpPr txBox="1"/>
          <p:nvPr/>
        </p:nvSpPr>
        <p:spPr>
          <a:xfrm>
            <a:off x="7048103" y="4411243"/>
            <a:ext cx="48525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Bouchra, Abid, Olha, Laila, Khoshnav, </a:t>
            </a:r>
          </a:p>
          <a:p>
            <a:r>
              <a:rPr lang="de-DE" sz="2400"/>
              <a:t>Olivier, Khalef</a:t>
            </a:r>
          </a:p>
        </p:txBody>
      </p:sp>
    </p:spTree>
    <p:extLst>
      <p:ext uri="{BB962C8B-B14F-4D97-AF65-F5344CB8AC3E}">
        <p14:creationId xmlns:p14="http://schemas.microsoft.com/office/powerpoint/2010/main" val="3962681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8B49A9EF-F5D3-FE4A-A3DC-9473511F5216}"/>
              </a:ext>
            </a:extLst>
          </p:cNvPr>
          <p:cNvSpPr txBox="1"/>
          <p:nvPr/>
        </p:nvSpPr>
        <p:spPr>
          <a:xfrm>
            <a:off x="5244860" y="36403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5744D25-B145-F647-9DD9-DF32648A8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52" y="950595"/>
            <a:ext cx="11164140" cy="5907405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8C9D23BB-B3D3-3B4C-A130-6F5B1B8A1739}"/>
              </a:ext>
            </a:extLst>
          </p:cNvPr>
          <p:cNvSpPr/>
          <p:nvPr/>
        </p:nvSpPr>
        <p:spPr>
          <a:xfrm>
            <a:off x="215177" y="239488"/>
            <a:ext cx="11590379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dirty="0" err="1"/>
              <a:t>Moien</a:t>
            </a:r>
            <a:r>
              <a:rPr lang="fr-CH" sz="2400" b="1" dirty="0"/>
              <a:t> an </a:t>
            </a:r>
            <a:r>
              <a:rPr lang="fr-CH" sz="2400" b="1" dirty="0" err="1"/>
              <a:t>Äddi</a:t>
            </a:r>
            <a:endParaRPr lang="fr-CH" sz="2400" b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94C0EF3-015F-8CDA-5D23-82B253CC8C70}"/>
              </a:ext>
            </a:extLst>
          </p:cNvPr>
          <p:cNvSpPr txBox="1"/>
          <p:nvPr/>
        </p:nvSpPr>
        <p:spPr>
          <a:xfrm>
            <a:off x="1130960" y="2602794"/>
            <a:ext cx="196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formell &amp; informell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681C3E5-7C27-8BC7-F342-369359626DB6}"/>
              </a:ext>
            </a:extLst>
          </p:cNvPr>
          <p:cNvSpPr txBox="1"/>
          <p:nvPr/>
        </p:nvSpPr>
        <p:spPr>
          <a:xfrm>
            <a:off x="1178537" y="3562909"/>
            <a:ext cx="196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formell &amp; informell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87587DB-3CBD-B5C9-1AF4-4E3D51D65569}"/>
              </a:ext>
            </a:extLst>
          </p:cNvPr>
          <p:cNvSpPr txBox="1"/>
          <p:nvPr/>
        </p:nvSpPr>
        <p:spPr>
          <a:xfrm>
            <a:off x="1130960" y="4568438"/>
            <a:ext cx="1031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informell</a:t>
            </a:r>
          </a:p>
        </p:txBody>
      </p:sp>
    </p:spTree>
    <p:extLst>
      <p:ext uri="{BB962C8B-B14F-4D97-AF65-F5344CB8AC3E}">
        <p14:creationId xmlns:p14="http://schemas.microsoft.com/office/powerpoint/2010/main" val="3150655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8B49A9EF-F5D3-FE4A-A3DC-9473511F5216}"/>
              </a:ext>
            </a:extLst>
          </p:cNvPr>
          <p:cNvSpPr txBox="1"/>
          <p:nvPr/>
        </p:nvSpPr>
        <p:spPr>
          <a:xfrm>
            <a:off x="5244860" y="36403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C9D23BB-B3D3-3B4C-A130-6F5B1B8A1739}"/>
              </a:ext>
            </a:extLst>
          </p:cNvPr>
          <p:cNvSpPr/>
          <p:nvPr/>
        </p:nvSpPr>
        <p:spPr>
          <a:xfrm>
            <a:off x="215177" y="239488"/>
            <a:ext cx="11590379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dirty="0" err="1"/>
              <a:t>Moien</a:t>
            </a:r>
            <a:r>
              <a:rPr lang="fr-CH" sz="2400" b="1" dirty="0"/>
              <a:t> an </a:t>
            </a:r>
            <a:r>
              <a:rPr lang="fr-CH" sz="2400" b="1" dirty="0" err="1"/>
              <a:t>Äddi</a:t>
            </a:r>
            <a:endParaRPr lang="fr-CH" sz="2400" b="1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01DCCEB-1F57-4EB9-9713-152FAD71E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7" y="1852862"/>
            <a:ext cx="7113422" cy="393996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CAE2E07-8A8C-2D46-C3ED-43053D577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336" y="1548202"/>
            <a:ext cx="4638348" cy="453509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26CEBF3-7815-58C9-4D7A-150B8E9D287E}"/>
              </a:ext>
            </a:extLst>
          </p:cNvPr>
          <p:cNvSpPr txBox="1"/>
          <p:nvPr/>
        </p:nvSpPr>
        <p:spPr>
          <a:xfrm>
            <a:off x="8090568" y="6433846"/>
            <a:ext cx="3938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hlinkClick r:id="rId4"/>
              </a:rPr>
              <a:t>https://learningapps.org/view24358696</a:t>
            </a:r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8FBA18F-DC72-51E9-B727-8E70EB0AD25B}"/>
              </a:ext>
            </a:extLst>
          </p:cNvPr>
          <p:cNvSpPr txBox="1"/>
          <p:nvPr/>
        </p:nvSpPr>
        <p:spPr>
          <a:xfrm>
            <a:off x="215177" y="863067"/>
            <a:ext cx="4517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u="sng"/>
              <a:t>Moien oder Äddi? Klasséiert!</a:t>
            </a:r>
          </a:p>
        </p:txBody>
      </p:sp>
    </p:spTree>
    <p:extLst>
      <p:ext uri="{BB962C8B-B14F-4D97-AF65-F5344CB8AC3E}">
        <p14:creationId xmlns:p14="http://schemas.microsoft.com/office/powerpoint/2010/main" val="107549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8610090-ED02-B442-8DE8-937C7B47EABF}"/>
              </a:ext>
            </a:extLst>
          </p:cNvPr>
          <p:cNvSpPr/>
          <p:nvPr/>
        </p:nvSpPr>
        <p:spPr>
          <a:xfrm>
            <a:off x="105144" y="176095"/>
            <a:ext cx="11590379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dirty="0" err="1"/>
              <a:t>Moien</a:t>
            </a:r>
            <a:r>
              <a:rPr lang="fr-CH" sz="2400" b="1" dirty="0"/>
              <a:t> an </a:t>
            </a:r>
            <a:r>
              <a:rPr lang="fr-CH" sz="2400" b="1" dirty="0" err="1"/>
              <a:t>Äddi</a:t>
            </a:r>
            <a:endParaRPr lang="fr-CH" sz="2400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86B8485-07FC-2C4A-9D20-B65C0EB7D03E}"/>
              </a:ext>
            </a:extLst>
          </p:cNvPr>
          <p:cNvSpPr txBox="1"/>
          <p:nvPr/>
        </p:nvSpPr>
        <p:spPr>
          <a:xfrm>
            <a:off x="105144" y="841272"/>
            <a:ext cx="9347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b="1" u="sng" dirty="0">
                <a:solidFill>
                  <a:schemeClr val="accent1"/>
                </a:solidFill>
              </a:rPr>
              <a:t>Exercice</a:t>
            </a:r>
            <a:r>
              <a:rPr lang="fr-CH" sz="2800" b="1" u="sng" dirty="0"/>
              <a:t> 2 </a:t>
            </a:r>
            <a:r>
              <a:rPr lang="fr-CH" sz="2800" b="1" u="sng" dirty="0">
                <a:solidFill>
                  <a:srgbClr val="79265B"/>
                </a:solidFill>
              </a:rPr>
              <a:t>S</a:t>
            </a:r>
            <a:r>
              <a:rPr lang="fr-CH" sz="2800" b="1" u="sng" dirty="0"/>
              <a:t>.9: </a:t>
            </a:r>
            <a:r>
              <a:rPr lang="fr-CH" sz="2800" b="1" dirty="0" err="1"/>
              <a:t>Lauschtert</a:t>
            </a:r>
            <a:r>
              <a:rPr lang="fr-CH" sz="2800" b="1" dirty="0"/>
              <a:t>!            Wat </a:t>
            </a:r>
            <a:r>
              <a:rPr lang="fr-CH" sz="2800" b="1" dirty="0" err="1"/>
              <a:t>soen</a:t>
            </a:r>
            <a:r>
              <a:rPr lang="fr-CH" sz="2800" b="1" dirty="0"/>
              <a:t> d’</a:t>
            </a:r>
            <a:r>
              <a:rPr lang="fr-CH" sz="28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Leit</a:t>
            </a:r>
            <a:r>
              <a:rPr lang="fr-CH" sz="2800" b="1" dirty="0"/>
              <a:t>? </a:t>
            </a:r>
            <a:r>
              <a:rPr lang="fr-CH" sz="2800" b="1" dirty="0" err="1"/>
              <a:t>Kräizt</a:t>
            </a:r>
            <a:r>
              <a:rPr lang="fr-CH" sz="2800" b="1" dirty="0"/>
              <a:t> un!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E738365-B920-8344-9A19-480842E0A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44" y="2676354"/>
            <a:ext cx="11284631" cy="3264736"/>
          </a:xfrm>
          <a:prstGeom prst="rect">
            <a:avLst/>
          </a:prstGeom>
        </p:spPr>
      </p:pic>
      <p:pic>
        <p:nvPicPr>
          <p:cNvPr id="7" name="Audio 02.mp3">
            <a:hlinkClick r:id="" action="ppaction://media"/>
            <a:extLst>
              <a:ext uri="{FF2B5EF4-FFF2-40B4-BE49-F238E27FC236}">
                <a16:creationId xmlns:a16="http://schemas.microsoft.com/office/drawing/2014/main" id="{4661FA10-556E-684B-95B9-005A74E4CA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93261" y="841272"/>
            <a:ext cx="812800" cy="8128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26A1BBE-397B-D54C-A007-721758270F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6951" y="718773"/>
            <a:ext cx="708096" cy="76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77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57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8610090-ED02-B442-8DE8-937C7B47EABF}"/>
              </a:ext>
            </a:extLst>
          </p:cNvPr>
          <p:cNvSpPr/>
          <p:nvPr/>
        </p:nvSpPr>
        <p:spPr>
          <a:xfrm>
            <a:off x="215177" y="239488"/>
            <a:ext cx="11590379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dirty="0" err="1"/>
              <a:t>Moien</a:t>
            </a:r>
            <a:r>
              <a:rPr lang="fr-CH" sz="2400" b="1" dirty="0"/>
              <a:t> an </a:t>
            </a:r>
            <a:r>
              <a:rPr lang="fr-CH" sz="2400" b="1" dirty="0" err="1"/>
              <a:t>Äddi</a:t>
            </a:r>
            <a:endParaRPr lang="fr-CH" sz="2400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86B8485-07FC-2C4A-9D20-B65C0EB7D03E}"/>
              </a:ext>
            </a:extLst>
          </p:cNvPr>
          <p:cNvSpPr txBox="1"/>
          <p:nvPr/>
        </p:nvSpPr>
        <p:spPr>
          <a:xfrm>
            <a:off x="147505" y="778630"/>
            <a:ext cx="4354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b="1" u="sng" dirty="0">
                <a:solidFill>
                  <a:schemeClr val="accent1"/>
                </a:solidFill>
              </a:rPr>
              <a:t>Exercice</a:t>
            </a:r>
            <a:r>
              <a:rPr lang="fr-CH" sz="2800" b="1" u="sng" dirty="0"/>
              <a:t> 2 </a:t>
            </a:r>
            <a:r>
              <a:rPr lang="fr-CH" sz="2800" b="1" u="sng" dirty="0">
                <a:solidFill>
                  <a:srgbClr val="79265B"/>
                </a:solidFill>
              </a:rPr>
              <a:t>S</a:t>
            </a:r>
            <a:r>
              <a:rPr lang="fr-CH" sz="2800" b="1" u="sng" dirty="0"/>
              <a:t>.9: </a:t>
            </a:r>
            <a:r>
              <a:rPr lang="fr-CH" sz="2800" dirty="0" err="1">
                <a:solidFill>
                  <a:srgbClr val="79265B"/>
                </a:solidFill>
              </a:rPr>
              <a:t>Verbesserung</a:t>
            </a:r>
            <a:endParaRPr lang="fr-CH" sz="2800" dirty="0">
              <a:solidFill>
                <a:srgbClr val="79265B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E738365-B920-8344-9A19-480842E0A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177" y="2113851"/>
            <a:ext cx="11284631" cy="3264736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6376399-697A-1342-A211-556867B6DC34}"/>
              </a:ext>
            </a:extLst>
          </p:cNvPr>
          <p:cNvSpPr txBox="1"/>
          <p:nvPr/>
        </p:nvSpPr>
        <p:spPr>
          <a:xfrm>
            <a:off x="1921908" y="2973856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X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D7E15A9-F558-5347-9E25-4D9F5B25A6E4}"/>
              </a:ext>
            </a:extLst>
          </p:cNvPr>
          <p:cNvSpPr txBox="1"/>
          <p:nvPr/>
        </p:nvSpPr>
        <p:spPr>
          <a:xfrm>
            <a:off x="7625301" y="2973856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x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E48E729-0D5E-3F47-BD8D-5D39F262ADC0}"/>
              </a:ext>
            </a:extLst>
          </p:cNvPr>
          <p:cNvSpPr txBox="1"/>
          <p:nvPr/>
        </p:nvSpPr>
        <p:spPr>
          <a:xfrm>
            <a:off x="5756365" y="3284554"/>
            <a:ext cx="532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x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C7343A7-F38A-7644-B218-F93B82469164}"/>
              </a:ext>
            </a:extLst>
          </p:cNvPr>
          <p:cNvSpPr txBox="1"/>
          <p:nvPr/>
        </p:nvSpPr>
        <p:spPr>
          <a:xfrm>
            <a:off x="7513413" y="3618979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X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508DA0E-5C5F-F84C-A3EB-CC7D5EDE649A}"/>
              </a:ext>
            </a:extLst>
          </p:cNvPr>
          <p:cNvSpPr txBox="1"/>
          <p:nvPr/>
        </p:nvSpPr>
        <p:spPr>
          <a:xfrm>
            <a:off x="9664163" y="3621334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X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3BA2F7E-EB2F-5E42-AEC1-9015970B5B39}"/>
              </a:ext>
            </a:extLst>
          </p:cNvPr>
          <p:cNvSpPr txBox="1"/>
          <p:nvPr/>
        </p:nvSpPr>
        <p:spPr>
          <a:xfrm>
            <a:off x="6753412" y="3957666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X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B357310-5760-D345-8A2F-C0E24B5B7896}"/>
              </a:ext>
            </a:extLst>
          </p:cNvPr>
          <p:cNvSpPr txBox="1"/>
          <p:nvPr/>
        </p:nvSpPr>
        <p:spPr>
          <a:xfrm>
            <a:off x="7509727" y="3958066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X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5B4C4CB-B160-674F-BB24-241228D53B1A}"/>
              </a:ext>
            </a:extLst>
          </p:cNvPr>
          <p:cNvSpPr txBox="1"/>
          <p:nvPr/>
        </p:nvSpPr>
        <p:spPr>
          <a:xfrm>
            <a:off x="8518451" y="4004233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X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4A6A2A2-A207-BB4F-AF87-130F8BA9216A}"/>
              </a:ext>
            </a:extLst>
          </p:cNvPr>
          <p:cNvSpPr txBox="1"/>
          <p:nvPr/>
        </p:nvSpPr>
        <p:spPr>
          <a:xfrm>
            <a:off x="10836965" y="4280516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X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4A2242B-60E5-E04A-B662-298BF15FFEBE}"/>
              </a:ext>
            </a:extLst>
          </p:cNvPr>
          <p:cNvSpPr txBox="1"/>
          <p:nvPr/>
        </p:nvSpPr>
        <p:spPr>
          <a:xfrm>
            <a:off x="7538021" y="4640189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x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B5BB9DC-9BE1-6C48-8675-E525D6B527AF}"/>
              </a:ext>
            </a:extLst>
          </p:cNvPr>
          <p:cNvSpPr txBox="1"/>
          <p:nvPr/>
        </p:nvSpPr>
        <p:spPr>
          <a:xfrm>
            <a:off x="1147892" y="4939247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x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445FF41-3A16-AC46-83BB-B298639D5D1A}"/>
              </a:ext>
            </a:extLst>
          </p:cNvPr>
          <p:cNvSpPr txBox="1"/>
          <p:nvPr/>
        </p:nvSpPr>
        <p:spPr>
          <a:xfrm>
            <a:off x="4808889" y="4928084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x</a:t>
            </a:r>
          </a:p>
        </p:txBody>
      </p:sp>
      <p:pic>
        <p:nvPicPr>
          <p:cNvPr id="25" name="Audio 02-[AudioTrimmer.com]-8" descr="Audio 02-[AudioTrimmer.com]-8">
            <a:hlinkClick r:id="" action="ppaction://media"/>
            <a:extLst>
              <a:ext uri="{FF2B5EF4-FFF2-40B4-BE49-F238E27FC236}">
                <a16:creationId xmlns:a16="http://schemas.microsoft.com/office/drawing/2014/main" id="{34F777FD-310C-2425-5798-6FF9C1EB91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12" y="-32129412"/>
            <a:ext cx="32958087" cy="3295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10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  <p:bldLst>
      <p:bldP spid="3" grpId="0"/>
      <p:bldP spid="4" grpId="0"/>
      <p:bldP spid="7" grpId="0"/>
      <p:bldP spid="8" grpId="0"/>
      <p:bldP spid="9" grpId="0"/>
      <p:bldP spid="10" grpId="0"/>
      <p:bldP spid="11" grpId="0"/>
      <p:bldP spid="12" grpId="0"/>
      <p:bldP spid="15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wo Speech Bubbles Blue And Black Combined Together Stock Photo, Picture  And Royalty Free Image. Image 107522495.">
            <a:extLst>
              <a:ext uri="{FF2B5EF4-FFF2-40B4-BE49-F238E27FC236}">
                <a16:creationId xmlns:a16="http://schemas.microsoft.com/office/drawing/2014/main" id="{7FE3F5AE-51CB-404E-8279-DCC2A88496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0" b="-2"/>
          <a:stretch/>
        </p:blipFill>
        <p:spPr bwMode="auto">
          <a:xfrm>
            <a:off x="4476307" y="595421"/>
            <a:ext cx="7715693" cy="565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D3EFF4-B993-2944-8F27-FE6C8977E237}"/>
              </a:ext>
            </a:extLst>
          </p:cNvPr>
          <p:cNvSpPr txBox="1"/>
          <p:nvPr/>
        </p:nvSpPr>
        <p:spPr>
          <a:xfrm>
            <a:off x="371608" y="1095354"/>
            <a:ext cx="3948269" cy="238384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,,</a:t>
            </a:r>
            <a:r>
              <a:rPr lang="en-US" sz="41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Gudde</a:t>
            </a:r>
            <a:r>
              <a:rPr lang="en-US" sz="41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Mëtteg</a:t>
            </a:r>
            <a:r>
              <a:rPr lang="en-US" sz="41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41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Här</a:t>
            </a:r>
            <a:r>
              <a:rPr lang="en-US" sz="41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Weber,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wéi</a:t>
            </a:r>
            <a:r>
              <a:rPr lang="en-US" sz="41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geet</a:t>
            </a:r>
            <a:r>
              <a:rPr lang="en-US" sz="41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et </a:t>
            </a:r>
            <a:r>
              <a:rPr lang="en-US" sz="4100" dirty="0" err="1">
                <a:solidFill>
                  <a:srgbClr val="00000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I</a:t>
            </a:r>
            <a:r>
              <a:rPr lang="en-US" sz="41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ech</a:t>
            </a:r>
            <a:r>
              <a:rPr lang="en-US" sz="41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?”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907FF5-0EBD-D74F-B435-D57E464A8281}"/>
              </a:ext>
            </a:extLst>
          </p:cNvPr>
          <p:cNvSpPr txBox="1"/>
          <p:nvPr/>
        </p:nvSpPr>
        <p:spPr>
          <a:xfrm>
            <a:off x="7086600" y="5162549"/>
            <a:ext cx="34713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lb-LU" sz="4400" dirty="0"/>
              <a:t>,,Tipptopp, Merci!”</a:t>
            </a:r>
          </a:p>
        </p:txBody>
      </p:sp>
      <p:pic>
        <p:nvPicPr>
          <p:cNvPr id="8" name="Picture 4" descr="ManyCam">
            <a:extLst>
              <a:ext uri="{FF2B5EF4-FFF2-40B4-BE49-F238E27FC236}">
                <a16:creationId xmlns:a16="http://schemas.microsoft.com/office/drawing/2014/main" id="{BEE94A6D-FD33-A847-B619-31A44D660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554" y="5058512"/>
            <a:ext cx="2032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01D3348B-89E7-574F-9A19-89C818579B0C}"/>
              </a:ext>
            </a:extLst>
          </p:cNvPr>
          <p:cNvSpPr/>
          <p:nvPr/>
        </p:nvSpPr>
        <p:spPr>
          <a:xfrm>
            <a:off x="215177" y="239488"/>
            <a:ext cx="11806934" cy="465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dirty="0" err="1"/>
              <a:t>Moien</a:t>
            </a:r>
            <a:r>
              <a:rPr lang="fr-CH" sz="2400" b="1" dirty="0"/>
              <a:t> an </a:t>
            </a:r>
            <a:r>
              <a:rPr lang="fr-CH" sz="2400" b="1" dirty="0" err="1"/>
              <a:t>Äddi</a:t>
            </a:r>
            <a:endParaRPr lang="fr-CH" sz="2400" b="1" dirty="0"/>
          </a:p>
        </p:txBody>
      </p:sp>
    </p:spTree>
    <p:extLst>
      <p:ext uri="{BB962C8B-B14F-4D97-AF65-F5344CB8AC3E}">
        <p14:creationId xmlns:p14="http://schemas.microsoft.com/office/powerpoint/2010/main" val="121466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5B03F4EF-4DDF-DE48-BB3E-38BBD8C952F4}"/>
              </a:ext>
            </a:extLst>
          </p:cNvPr>
          <p:cNvSpPr txBox="1"/>
          <p:nvPr/>
        </p:nvSpPr>
        <p:spPr>
          <a:xfrm>
            <a:off x="163415" y="208108"/>
            <a:ext cx="11590850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lb-LU" sz="2400" dirty="0"/>
              <a:t>Wat maache mir haut?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178EC84-BF65-FF44-8938-8ACFDF4AB406}"/>
              </a:ext>
            </a:extLst>
          </p:cNvPr>
          <p:cNvSpPr txBox="1"/>
          <p:nvPr/>
        </p:nvSpPr>
        <p:spPr>
          <a:xfrm>
            <a:off x="2039389" y="2793076"/>
            <a:ext cx="811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b-LU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D5BE27F-1D9A-CA49-9E7A-424AC3BB64C6}"/>
              </a:ext>
            </a:extLst>
          </p:cNvPr>
          <p:cNvSpPr txBox="1"/>
          <p:nvPr/>
        </p:nvSpPr>
        <p:spPr>
          <a:xfrm>
            <a:off x="339893" y="1500414"/>
            <a:ext cx="253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b-LU" sz="2400" dirty="0"/>
              <a:t>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CB8C37A-EEC7-0441-AB15-DA0ECECA53B7}"/>
              </a:ext>
            </a:extLst>
          </p:cNvPr>
          <p:cNvSpPr/>
          <p:nvPr/>
        </p:nvSpPr>
        <p:spPr>
          <a:xfrm>
            <a:off x="593488" y="1269580"/>
            <a:ext cx="1017814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de-LU" sz="2800" dirty="0">
              <a:effectLst/>
              <a:latin typeface="Helvetica" pitchFamily="2" charset="0"/>
            </a:endParaRPr>
          </a:p>
          <a:p>
            <a:pPr marL="457200" indent="-457200">
              <a:buFontTx/>
              <a:buChar char="-"/>
            </a:pPr>
            <a:endParaRPr lang="de-LU" sz="2800" dirty="0">
              <a:effectLst/>
              <a:latin typeface="Helvetica" pitchFamily="2" charset="0"/>
            </a:endParaRPr>
          </a:p>
          <a:p>
            <a:endParaRPr lang="de-LU" sz="2800" dirty="0">
              <a:effectLst/>
              <a:latin typeface="Helvetica" pitchFamily="2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7FC673D-A05F-F74B-9EF7-CFFEA3CCF5CB}"/>
              </a:ext>
            </a:extLst>
          </p:cNvPr>
          <p:cNvSpPr txBox="1"/>
          <p:nvPr/>
        </p:nvSpPr>
        <p:spPr>
          <a:xfrm>
            <a:off x="184090" y="887135"/>
            <a:ext cx="11776494" cy="597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chemeClr val="accent6"/>
                </a:solidFill>
              </a:rPr>
              <a:t>Kapitel</a:t>
            </a:r>
            <a:r>
              <a:rPr lang="de-DE" sz="2800" b="1" dirty="0"/>
              <a:t> 1: </a:t>
            </a:r>
            <a:r>
              <a:rPr lang="de-DE" sz="2800" b="1"/>
              <a:t>Op eng ganz einfach </a:t>
            </a:r>
            <a:r>
              <a:rPr lang="de-DE" sz="2800" b="1">
                <a:solidFill>
                  <a:srgbClr val="79265B"/>
                </a:solidFill>
              </a:rPr>
              <a:t>Manéier</a:t>
            </a:r>
            <a:r>
              <a:rPr lang="de-DE" sz="2800" b="1"/>
              <a:t> begréissen a </a:t>
            </a:r>
            <a:r>
              <a:rPr lang="de-DE" sz="2800" b="1">
                <a:solidFill>
                  <a:schemeClr val="accent1"/>
                </a:solidFill>
              </a:rPr>
              <a:t>Kontakt </a:t>
            </a:r>
            <a:r>
              <a:rPr lang="de-DE" sz="2800" b="1"/>
              <a:t>ophuelen a sech </a:t>
            </a:r>
          </a:p>
          <a:p>
            <a:r>
              <a:rPr lang="de-DE" sz="2800" b="1"/>
              <a:t>oder eng aner </a:t>
            </a:r>
            <a:r>
              <a:rPr lang="de-DE" sz="2800" b="1">
                <a:solidFill>
                  <a:srgbClr val="79265B"/>
                </a:solidFill>
              </a:rPr>
              <a:t>Persoun</a:t>
            </a:r>
            <a:r>
              <a:rPr lang="de-DE" sz="2800" b="1"/>
              <a:t> virstellen</a:t>
            </a:r>
            <a:r>
              <a:rPr lang="de-LU" sz="2800">
                <a:effectLst/>
              </a:rPr>
              <a:t> </a:t>
            </a:r>
            <a:endParaRPr lang="de-DE" sz="2800" b="1" dirty="0">
              <a:solidFill>
                <a:srgbClr val="FF0000"/>
              </a:solidFill>
            </a:endParaRPr>
          </a:p>
          <a:p>
            <a:endParaRPr lang="de-DE" sz="2800" dirty="0"/>
          </a:p>
          <a:p>
            <a:pPr marL="457200" indent="-457200">
              <a:buFont typeface="Wingdings" pitchFamily="2" charset="2"/>
              <a:buChar char="§"/>
            </a:pPr>
            <a:endParaRPr lang="de-LU" sz="2800" dirty="0"/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800" dirty="0" err="1">
                <a:highlight>
                  <a:srgbClr val="00FFFF"/>
                </a:highlight>
              </a:rPr>
              <a:t>Moien</a:t>
            </a:r>
            <a:r>
              <a:rPr lang="fr-CH" sz="2800" dirty="0">
                <a:highlight>
                  <a:srgbClr val="00FFFF"/>
                </a:highlight>
              </a:rPr>
              <a:t> an </a:t>
            </a:r>
            <a:r>
              <a:rPr lang="fr-CH" sz="2800" dirty="0" err="1">
                <a:highlight>
                  <a:srgbClr val="00FFFF"/>
                </a:highlight>
              </a:rPr>
              <a:t>Äddi</a:t>
            </a:r>
            <a:r>
              <a:rPr lang="fr-CH" sz="2800" dirty="0">
                <a:highlight>
                  <a:srgbClr val="00FFFF"/>
                </a:highlight>
              </a:rPr>
              <a:t> </a:t>
            </a:r>
            <a:r>
              <a:rPr lang="fr-CH" sz="2800" dirty="0" err="1">
                <a:highlight>
                  <a:srgbClr val="00FFFF"/>
                </a:highlight>
              </a:rPr>
              <a:t>soen</a:t>
            </a:r>
            <a:endParaRPr lang="fr-CH" sz="2800" dirty="0">
              <a:highlight>
                <a:srgbClr val="00FFFF"/>
              </a:highlight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800" dirty="0" err="1">
                <a:highlight>
                  <a:srgbClr val="FFFF00"/>
                </a:highlight>
              </a:rPr>
              <a:t>Soen</a:t>
            </a:r>
            <a:r>
              <a:rPr lang="fr-CH" sz="2800" dirty="0">
                <a:highlight>
                  <a:srgbClr val="FFFF00"/>
                </a:highlight>
              </a:rPr>
              <a:t> a </a:t>
            </a:r>
            <a:r>
              <a:rPr lang="fr-CH" sz="2800" dirty="0" err="1">
                <a:highlight>
                  <a:srgbClr val="FFFF00"/>
                </a:highlight>
              </a:rPr>
              <a:t>froen</a:t>
            </a:r>
            <a:r>
              <a:rPr lang="fr-CH" sz="2800" dirty="0">
                <a:highlight>
                  <a:srgbClr val="FFFF00"/>
                </a:highlight>
              </a:rPr>
              <a:t>, </a:t>
            </a:r>
            <a:r>
              <a:rPr lang="fr-CH" sz="2800" dirty="0" err="1">
                <a:highlight>
                  <a:srgbClr val="FFFF00"/>
                </a:highlight>
              </a:rPr>
              <a:t>wéi</a:t>
            </a:r>
            <a:r>
              <a:rPr lang="fr-CH" sz="2800" dirty="0">
                <a:highlight>
                  <a:srgbClr val="FFFF00"/>
                </a:highlight>
              </a:rPr>
              <a:t> et </a:t>
            </a:r>
            <a:r>
              <a:rPr lang="fr-CH" sz="2800" dirty="0" err="1">
                <a:highlight>
                  <a:srgbClr val="FFFF00"/>
                </a:highlight>
              </a:rPr>
              <a:t>geet</a:t>
            </a:r>
            <a:endParaRPr lang="fr-CH" sz="2800" dirty="0">
              <a:highlight>
                <a:srgbClr val="FFFF00"/>
              </a:highlight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800" dirty="0" err="1"/>
              <a:t>Sech</a:t>
            </a:r>
            <a:r>
              <a:rPr lang="fr-CH" sz="2800" dirty="0"/>
              <a:t> </a:t>
            </a:r>
            <a:r>
              <a:rPr lang="fr-CH" sz="2800" dirty="0" err="1"/>
              <a:t>virstellen</a:t>
            </a:r>
            <a:r>
              <a:rPr lang="fr-CH" sz="2800" dirty="0"/>
              <a:t> an nom </a:t>
            </a:r>
            <a:r>
              <a:rPr lang="fr-CH" sz="2800" dirty="0" err="1">
                <a:solidFill>
                  <a:schemeClr val="accent1"/>
                </a:solidFill>
              </a:rPr>
              <a:t>Numm</a:t>
            </a:r>
            <a:r>
              <a:rPr lang="fr-CH" sz="2800" dirty="0">
                <a:solidFill>
                  <a:schemeClr val="accent1"/>
                </a:solidFill>
              </a:rPr>
              <a:t> </a:t>
            </a:r>
            <a:r>
              <a:rPr lang="fr-CH" sz="2800" dirty="0" err="1"/>
              <a:t>vun</a:t>
            </a:r>
            <a:r>
              <a:rPr lang="fr-CH" sz="2800" dirty="0"/>
              <a:t> enger </a:t>
            </a:r>
            <a:r>
              <a:rPr lang="fr-CH" sz="2800" dirty="0" err="1">
                <a:solidFill>
                  <a:srgbClr val="79265B"/>
                </a:solidFill>
              </a:rPr>
              <a:t>Persoun</a:t>
            </a:r>
            <a:r>
              <a:rPr lang="fr-CH" sz="2800" dirty="0">
                <a:solidFill>
                  <a:srgbClr val="79265B"/>
                </a:solidFill>
              </a:rPr>
              <a:t> </a:t>
            </a:r>
            <a:r>
              <a:rPr lang="fr-CH" sz="2800" dirty="0" err="1"/>
              <a:t>froen + N-</a:t>
            </a:r>
            <a:r>
              <a:rPr lang="fr-CH" sz="2800" dirty="0" err="1">
                <a:solidFill>
                  <a:srgbClr val="79265B"/>
                </a:solidFill>
              </a:rPr>
              <a:t>Reegel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800" dirty="0" err="1"/>
              <a:t>E </a:t>
            </a:r>
            <a:r>
              <a:rPr lang="fr-CH" sz="2800" dirty="0" err="1">
                <a:solidFill>
                  <a:schemeClr val="accent6"/>
                </a:solidFill>
              </a:rPr>
              <a:t>Wuert</a:t>
            </a:r>
            <a:r>
              <a:rPr lang="fr-CH" sz="2800" dirty="0" err="1"/>
              <a:t> buschtawéieren</a:t>
            </a:r>
            <a:endParaRPr lang="fr-CH" sz="2800" dirty="0"/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800" dirty="0" err="1"/>
              <a:t>Soen</a:t>
            </a:r>
            <a:r>
              <a:rPr lang="fr-CH" sz="2800" dirty="0"/>
              <a:t>, vu </a:t>
            </a:r>
            <a:r>
              <a:rPr lang="fr-CH" sz="2800" dirty="0" err="1"/>
              <a:t>wou</a:t>
            </a:r>
            <a:r>
              <a:rPr lang="fr-CH" sz="2800" dirty="0"/>
              <a:t> </a:t>
            </a:r>
            <a:r>
              <a:rPr lang="fr-CH" sz="2800" dirty="0" err="1"/>
              <a:t>ee</a:t>
            </a:r>
            <a:r>
              <a:rPr lang="fr-CH" sz="2800" dirty="0"/>
              <a:t> </a:t>
            </a:r>
            <a:r>
              <a:rPr lang="fr-CH" sz="2800" dirty="0" err="1"/>
              <a:t>kënnt</a:t>
            </a:r>
            <a:r>
              <a:rPr lang="fr-CH" sz="2800" dirty="0"/>
              <a:t>, an </a:t>
            </a:r>
            <a:r>
              <a:rPr lang="fr-CH" sz="2800" dirty="0" err="1"/>
              <a:t>eng</a:t>
            </a:r>
            <a:r>
              <a:rPr lang="fr-CH" sz="2800" dirty="0"/>
              <a:t> </a:t>
            </a:r>
            <a:r>
              <a:rPr lang="fr-CH" sz="2800" dirty="0" err="1">
                <a:solidFill>
                  <a:srgbClr val="79265B"/>
                </a:solidFill>
              </a:rPr>
              <a:t>Persoun</a:t>
            </a:r>
            <a:r>
              <a:rPr lang="fr-CH" sz="2800" dirty="0"/>
              <a:t> </a:t>
            </a:r>
            <a:r>
              <a:rPr lang="fr-CH" sz="2800" dirty="0" err="1"/>
              <a:t>duerno</a:t>
            </a:r>
            <a:r>
              <a:rPr lang="fr-CH" sz="2800" dirty="0"/>
              <a:t> </a:t>
            </a:r>
            <a:r>
              <a:rPr lang="fr-CH" sz="2800" dirty="0" err="1"/>
              <a:t>froen</a:t>
            </a:r>
            <a:endParaRPr lang="fr-CH" sz="2800" dirty="0"/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800" dirty="0" err="1"/>
              <a:t>Seng</a:t>
            </a:r>
            <a:r>
              <a:rPr lang="fr-CH" sz="2800" dirty="0"/>
              <a:t> </a:t>
            </a:r>
            <a:r>
              <a:rPr lang="fr-CH" sz="2800" dirty="0" err="1">
                <a:solidFill>
                  <a:srgbClr val="79265B"/>
                </a:solidFill>
              </a:rPr>
              <a:t>Nationalitéit</a:t>
            </a:r>
            <a:r>
              <a:rPr lang="fr-CH" sz="2800" dirty="0">
                <a:solidFill>
                  <a:srgbClr val="79265B"/>
                </a:solidFill>
              </a:rPr>
              <a:t> </a:t>
            </a:r>
            <a:r>
              <a:rPr lang="fr-CH" sz="2800" dirty="0"/>
              <a:t>a </a:t>
            </a:r>
            <a:r>
              <a:rPr lang="fr-CH" sz="2800" dirty="0" err="1"/>
              <a:t>seng</a:t>
            </a:r>
            <a:r>
              <a:rPr lang="fr-CH" sz="2800" dirty="0"/>
              <a:t> </a:t>
            </a:r>
            <a:r>
              <a:rPr lang="fr-CH" sz="2800" dirty="0" err="1">
                <a:solidFill>
                  <a:srgbClr val="79265B"/>
                </a:solidFill>
              </a:rPr>
              <a:t>Sprooch</a:t>
            </a:r>
            <a:r>
              <a:rPr lang="fr-CH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(en) </a:t>
            </a:r>
            <a:r>
              <a:rPr lang="fr-CH" sz="2800" dirty="0" err="1"/>
              <a:t>nennen</a:t>
            </a:r>
            <a:r>
              <a:rPr lang="fr-CH" sz="2800" dirty="0"/>
              <a:t> an </a:t>
            </a:r>
            <a:r>
              <a:rPr lang="fr-CH" sz="2800" dirty="0" err="1"/>
              <a:t>eng</a:t>
            </a:r>
            <a:r>
              <a:rPr lang="fr-CH" sz="2800" dirty="0">
                <a:solidFill>
                  <a:srgbClr val="79265B"/>
                </a:solidFill>
              </a:rPr>
              <a:t> </a:t>
            </a:r>
            <a:r>
              <a:rPr lang="fr-CH" sz="2800" dirty="0" err="1">
                <a:solidFill>
                  <a:srgbClr val="79265B"/>
                </a:solidFill>
              </a:rPr>
              <a:t>Persoun</a:t>
            </a:r>
            <a:r>
              <a:rPr lang="fr-CH" sz="2800" dirty="0">
                <a:solidFill>
                  <a:srgbClr val="79265B"/>
                </a:solidFill>
              </a:rPr>
              <a:t> </a:t>
            </a:r>
            <a:r>
              <a:rPr lang="fr-CH" sz="2800" dirty="0" err="1"/>
              <a:t>duerno</a:t>
            </a:r>
            <a:r>
              <a:rPr lang="fr-CH" sz="2800" dirty="0"/>
              <a:t> </a:t>
            </a:r>
            <a:r>
              <a:rPr lang="fr-CH" sz="2800" dirty="0" err="1"/>
              <a:t>froen</a:t>
            </a:r>
            <a:endParaRPr lang="fr-CH" sz="2800" dirty="0"/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4081B94-6565-724A-6AA4-395A6A945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906" y="2483745"/>
            <a:ext cx="2761202" cy="110654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DF727FA-00B3-9EAC-4EBA-B5777E911257}"/>
              </a:ext>
            </a:extLst>
          </p:cNvPr>
          <p:cNvSpPr txBox="1"/>
          <p:nvPr/>
        </p:nvSpPr>
        <p:spPr>
          <a:xfrm>
            <a:off x="9917611" y="1731246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55377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6C24E-DE4D-9C4A-A9C9-929FFF7B6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580" y="1139408"/>
            <a:ext cx="4803636" cy="1311664"/>
          </a:xfrm>
        </p:spPr>
        <p:txBody>
          <a:bodyPr>
            <a:normAutofit/>
          </a:bodyPr>
          <a:lstStyle/>
          <a:p>
            <a:br>
              <a:rPr lang="lb-LU">
                <a:solidFill>
                  <a:srgbClr val="000000"/>
                </a:solidFill>
              </a:rPr>
            </a:br>
            <a:r>
              <a:rPr lang="lb-LU" b="1">
                <a:solidFill>
                  <a:srgbClr val="000000"/>
                </a:solidFill>
              </a:rPr>
              <a:t>formell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C334B-B3D1-EB4A-B2FD-FAB87FDF3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5826789" cy="378883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lb-LU" sz="4000" dirty="0">
                <a:solidFill>
                  <a:srgbClr val="000000"/>
                </a:solidFill>
              </a:rPr>
              <a:t>-Wéi geet et </a:t>
            </a:r>
            <a:r>
              <a:rPr lang="lb-LU" sz="4000" b="1" dirty="0">
                <a:solidFill>
                  <a:srgbClr val="000000"/>
                </a:solidFill>
              </a:rPr>
              <a:t>Iech</a:t>
            </a:r>
            <a:r>
              <a:rPr lang="lb-LU" sz="4000" dirty="0">
                <a:solidFill>
                  <a:srgbClr val="000000"/>
                </a:solidFill>
              </a:rPr>
              <a:t>?</a:t>
            </a:r>
          </a:p>
          <a:p>
            <a:pPr marL="0" indent="0">
              <a:buNone/>
            </a:pPr>
            <a:r>
              <a:rPr lang="lb-LU" sz="4000" dirty="0">
                <a:solidFill>
                  <a:srgbClr val="000000"/>
                </a:solidFill>
              </a:rPr>
              <a:t>-Mir geet et gutt an Iech?</a:t>
            </a:r>
          </a:p>
        </p:txBody>
      </p:sp>
      <p:pic>
        <p:nvPicPr>
          <p:cNvPr id="4" name="Picture 3" descr="A person in a suit and tie&#10;&#10;Description automatically generated">
            <a:extLst>
              <a:ext uri="{FF2B5EF4-FFF2-40B4-BE49-F238E27FC236}">
                <a16:creationId xmlns:a16="http://schemas.microsoft.com/office/drawing/2014/main" id="{33FD7AC4-EFF0-8840-92B2-E791872D78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00" r="15109" b="-1"/>
          <a:stretch/>
        </p:blipFill>
        <p:spPr>
          <a:xfrm>
            <a:off x="6893318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B9C7D68-E587-0D46-888A-5E5E2F8EA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3045" y="6329231"/>
            <a:ext cx="1041400" cy="3048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F14080F4-230A-2641-82D3-92679095FA0E}"/>
              </a:ext>
            </a:extLst>
          </p:cNvPr>
          <p:cNvSpPr/>
          <p:nvPr/>
        </p:nvSpPr>
        <p:spPr>
          <a:xfrm>
            <a:off x="173951" y="227314"/>
            <a:ext cx="11840308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dirty="0"/>
              <a:t>Wéi geet et?</a:t>
            </a:r>
          </a:p>
        </p:txBody>
      </p:sp>
    </p:spTree>
    <p:extLst>
      <p:ext uri="{BB962C8B-B14F-4D97-AF65-F5344CB8AC3E}">
        <p14:creationId xmlns:p14="http://schemas.microsoft.com/office/powerpoint/2010/main" val="2979390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1A54B-82F0-0C4A-8E4D-5D1BD3F54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br>
              <a:rPr lang="lb-LU">
                <a:solidFill>
                  <a:srgbClr val="000000"/>
                </a:solidFill>
              </a:rPr>
            </a:br>
            <a:r>
              <a:rPr lang="lb-LU" b="1">
                <a:solidFill>
                  <a:srgbClr val="000000"/>
                </a:solidFill>
              </a:rPr>
              <a:t>informell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B2DC8-22A3-2D40-A280-5F3EDC331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8" y="2270725"/>
            <a:ext cx="6088320" cy="3788830"/>
          </a:xfrm>
        </p:spPr>
        <p:txBody>
          <a:bodyPr anchor="ctr">
            <a:normAutofit/>
          </a:bodyPr>
          <a:lstStyle/>
          <a:p>
            <a:pPr>
              <a:buFontTx/>
              <a:buChar char="-"/>
            </a:pPr>
            <a:r>
              <a:rPr lang="lb-LU" sz="4000" dirty="0">
                <a:solidFill>
                  <a:srgbClr val="000000"/>
                </a:solidFill>
              </a:rPr>
              <a:t>Wéi geet et </a:t>
            </a:r>
            <a:r>
              <a:rPr lang="lb-LU" sz="4000" b="1" dirty="0">
                <a:solidFill>
                  <a:srgbClr val="000000"/>
                </a:solidFill>
              </a:rPr>
              <a:t>dir</a:t>
            </a:r>
            <a:r>
              <a:rPr lang="lb-LU" sz="4000" dirty="0">
                <a:solidFill>
                  <a:srgbClr val="000000"/>
                </a:solidFill>
              </a:rPr>
              <a:t>?</a:t>
            </a:r>
          </a:p>
          <a:p>
            <a:pPr>
              <a:buFontTx/>
              <a:buChar char="-"/>
            </a:pPr>
            <a:r>
              <a:rPr lang="lb-LU" sz="4000" dirty="0">
                <a:solidFill>
                  <a:srgbClr val="000000"/>
                </a:solidFill>
              </a:rPr>
              <a:t>Mir geet et gutt, an </a:t>
            </a:r>
            <a:r>
              <a:rPr lang="lb-LU" sz="4000" b="1" dirty="0">
                <a:solidFill>
                  <a:srgbClr val="000000"/>
                </a:solidFill>
              </a:rPr>
              <a:t>dir</a:t>
            </a:r>
            <a:r>
              <a:rPr lang="lb-LU" sz="4000" dirty="0">
                <a:solidFill>
                  <a:srgbClr val="000000"/>
                </a:solidFill>
              </a:rPr>
              <a:t>?</a:t>
            </a:r>
          </a:p>
        </p:txBody>
      </p:sp>
      <p:pic>
        <p:nvPicPr>
          <p:cNvPr id="4" name="Picture 3" descr="A picture containing toy&#10;&#10;Description automatically generated">
            <a:extLst>
              <a:ext uri="{FF2B5EF4-FFF2-40B4-BE49-F238E27FC236}">
                <a16:creationId xmlns:a16="http://schemas.microsoft.com/office/drawing/2014/main" id="{48549CBA-BEA3-2147-94F6-471C7D53B4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751"/>
          <a:stretch/>
        </p:blipFill>
        <p:spPr>
          <a:xfrm>
            <a:off x="6893318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82898B46-37AF-9E41-BC79-1BB93D5B2DD0}"/>
              </a:ext>
            </a:extLst>
          </p:cNvPr>
          <p:cNvSpPr/>
          <p:nvPr/>
        </p:nvSpPr>
        <p:spPr>
          <a:xfrm>
            <a:off x="173951" y="227314"/>
            <a:ext cx="11840308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dirty="0"/>
              <a:t>Wéi geet et?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70759D5-8AA3-2B46-85F5-E3D2E0E58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3045" y="6329231"/>
            <a:ext cx="10414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52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E462DC6-C1D1-7945-8327-4FBFBCC87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13" y="1701308"/>
            <a:ext cx="11605032" cy="246606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EF30661-E630-B240-B7BD-10F4B2E28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600" y="4318445"/>
            <a:ext cx="1582615" cy="221266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2E922AF-1568-6447-A217-9AE66D325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157" y="4332575"/>
            <a:ext cx="2247900" cy="21844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87601C0-A852-CF4A-99CF-3EF4C3965F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3045" y="6329231"/>
            <a:ext cx="1041400" cy="3048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C12604B-F99E-4941-AFA2-B9B1C8689157}"/>
              </a:ext>
            </a:extLst>
          </p:cNvPr>
          <p:cNvSpPr/>
          <p:nvPr/>
        </p:nvSpPr>
        <p:spPr>
          <a:xfrm>
            <a:off x="173951" y="227314"/>
            <a:ext cx="11840308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dirty="0"/>
              <a:t>Wéi geet et?</a:t>
            </a:r>
          </a:p>
        </p:txBody>
      </p:sp>
    </p:spTree>
    <p:extLst>
      <p:ext uri="{BB962C8B-B14F-4D97-AF65-F5344CB8AC3E}">
        <p14:creationId xmlns:p14="http://schemas.microsoft.com/office/powerpoint/2010/main" val="6560326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8610090-ED02-B442-8DE8-937C7B47EABF}"/>
              </a:ext>
            </a:extLst>
          </p:cNvPr>
          <p:cNvSpPr/>
          <p:nvPr/>
        </p:nvSpPr>
        <p:spPr>
          <a:xfrm>
            <a:off x="209492" y="207043"/>
            <a:ext cx="116363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dirty="0" err="1"/>
              <a:t>Wéi</a:t>
            </a:r>
            <a:r>
              <a:rPr lang="fr-CH" sz="2400" b="1" dirty="0"/>
              <a:t> </a:t>
            </a:r>
            <a:r>
              <a:rPr lang="fr-CH" sz="2400" b="1" dirty="0" err="1"/>
              <a:t>geet</a:t>
            </a:r>
            <a:r>
              <a:rPr lang="fr-CH" sz="2400" b="1" dirty="0"/>
              <a:t> et?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3046613-9D93-3A44-9447-AFA81F3D6E45}"/>
              </a:ext>
            </a:extLst>
          </p:cNvPr>
          <p:cNvSpPr txBox="1"/>
          <p:nvPr/>
        </p:nvSpPr>
        <p:spPr>
          <a:xfrm>
            <a:off x="9761682" y="3174263"/>
            <a:ext cx="17576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ganz </a:t>
            </a:r>
            <a:r>
              <a:rPr lang="de-DE" sz="2400" dirty="0" err="1"/>
              <a:t>gutt</a:t>
            </a:r>
            <a:endParaRPr lang="de-DE" sz="2400" dirty="0"/>
          </a:p>
          <a:p>
            <a:r>
              <a:rPr lang="de-DE" sz="2400" dirty="0"/>
              <a:t>tipptopp</a:t>
            </a:r>
          </a:p>
          <a:p>
            <a:r>
              <a:rPr lang="de-DE" sz="2400" dirty="0"/>
              <a:t>immens </a:t>
            </a:r>
            <a:r>
              <a:rPr lang="de-DE" sz="2400" dirty="0" err="1"/>
              <a:t>gutt</a:t>
            </a:r>
            <a:endParaRPr lang="de-DE" sz="2400" dirty="0"/>
          </a:p>
          <a:p>
            <a:r>
              <a:rPr lang="de-DE" sz="2400" dirty="0"/>
              <a:t>super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1F8C4E0-A4AB-724D-8BC7-A2ADE1491855}"/>
              </a:ext>
            </a:extLst>
          </p:cNvPr>
          <p:cNvSpPr txBox="1"/>
          <p:nvPr/>
        </p:nvSpPr>
        <p:spPr>
          <a:xfrm>
            <a:off x="7820373" y="3192298"/>
            <a:ext cx="691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gutt</a:t>
            </a:r>
            <a:endParaRPr lang="de-DE" sz="24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2DA912E-5C43-2B49-BD22-5D2A149EF881}"/>
              </a:ext>
            </a:extLst>
          </p:cNvPr>
          <p:cNvSpPr txBox="1"/>
          <p:nvPr/>
        </p:nvSpPr>
        <p:spPr>
          <a:xfrm>
            <a:off x="3363829" y="3106863"/>
            <a:ext cx="121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schlecht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3634AC10-D48A-E349-B692-B3EC4DF8D813}"/>
              </a:ext>
            </a:extLst>
          </p:cNvPr>
          <p:cNvSpPr txBox="1"/>
          <p:nvPr/>
        </p:nvSpPr>
        <p:spPr>
          <a:xfrm>
            <a:off x="1553859" y="4535200"/>
            <a:ext cx="845884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Mir </a:t>
            </a:r>
            <a:r>
              <a:rPr lang="de-DE" sz="4400" dirty="0" err="1"/>
              <a:t>geet</a:t>
            </a:r>
            <a:r>
              <a:rPr lang="de-DE" sz="4400" dirty="0"/>
              <a:t> et....oder: Et geet mir...   </a:t>
            </a:r>
            <a:r>
              <a:rPr lang="de-DE" sz="3200" dirty="0"/>
              <a:t>(</a:t>
            </a:r>
            <a:r>
              <a:rPr lang="de-DE" sz="3200" dirty="0">
                <a:solidFill>
                  <a:srgbClr val="79265B"/>
                </a:solidFill>
              </a:rPr>
              <a:t>Ausnam</a:t>
            </a:r>
            <a:r>
              <a:rPr lang="de-DE" sz="3200" dirty="0"/>
              <a:t>: et geet) </a:t>
            </a:r>
          </a:p>
          <a:p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2D0B36E-2ED4-F44D-A478-1B08BD4BCCCA}"/>
              </a:ext>
            </a:extLst>
          </p:cNvPr>
          <p:cNvSpPr/>
          <p:nvPr/>
        </p:nvSpPr>
        <p:spPr>
          <a:xfrm>
            <a:off x="832334" y="5158192"/>
            <a:ext cx="51809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0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B048C5E-3F44-3849-AB1A-21E23AD4842C}"/>
              </a:ext>
            </a:extLst>
          </p:cNvPr>
          <p:cNvSpPr txBox="1"/>
          <p:nvPr/>
        </p:nvSpPr>
        <p:spPr>
          <a:xfrm>
            <a:off x="5624738" y="3060214"/>
            <a:ext cx="20504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alt </a:t>
            </a:r>
            <a:r>
              <a:rPr lang="de-DE" sz="2400" dirty="0" err="1"/>
              <a:t>esou</a:t>
            </a:r>
            <a:endParaRPr lang="de-DE" sz="2400" dirty="0"/>
          </a:p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479C2C3-93CD-E342-BC0F-6752D3518E73}"/>
              </a:ext>
            </a:extLst>
          </p:cNvPr>
          <p:cNvSpPr txBox="1"/>
          <p:nvPr/>
        </p:nvSpPr>
        <p:spPr>
          <a:xfrm>
            <a:off x="5624738" y="3541075"/>
            <a:ext cx="10588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et </a:t>
            </a:r>
            <a:r>
              <a:rPr lang="de-DE" sz="2400" dirty="0" err="1"/>
              <a:t>geet</a:t>
            </a:r>
            <a:endParaRPr lang="de-DE" sz="2400" dirty="0"/>
          </a:p>
          <a:p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8726A60-3F64-C64A-A201-9636EFA10117}"/>
              </a:ext>
            </a:extLst>
          </p:cNvPr>
          <p:cNvSpPr txBox="1"/>
          <p:nvPr/>
        </p:nvSpPr>
        <p:spPr>
          <a:xfrm>
            <a:off x="5413657" y="4021935"/>
            <a:ext cx="1667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net</a:t>
            </a:r>
            <a:r>
              <a:rPr lang="de-DE" sz="2400" dirty="0"/>
              <a:t> immens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22BB5B9-A1BD-1147-9001-293749CE1564}"/>
              </a:ext>
            </a:extLst>
          </p:cNvPr>
          <p:cNvSpPr txBox="1"/>
          <p:nvPr/>
        </p:nvSpPr>
        <p:spPr>
          <a:xfrm>
            <a:off x="3326319" y="3618012"/>
            <a:ext cx="11773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net</a:t>
            </a:r>
            <a:r>
              <a:rPr lang="de-DE" sz="2400" dirty="0"/>
              <a:t> </a:t>
            </a:r>
            <a:r>
              <a:rPr lang="de-DE" sz="2400" dirty="0" err="1"/>
              <a:t>gutt</a:t>
            </a:r>
            <a:endParaRPr lang="de-DE" sz="2400" dirty="0"/>
          </a:p>
          <a:p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1E473A6-AF28-6E47-8C7A-AC15FAF8E725}"/>
              </a:ext>
            </a:extLst>
          </p:cNvPr>
          <p:cNvSpPr txBox="1"/>
          <p:nvPr/>
        </p:nvSpPr>
        <p:spPr>
          <a:xfrm>
            <a:off x="742892" y="3145171"/>
            <a:ext cx="185121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ganz schlecht</a:t>
            </a:r>
          </a:p>
          <a:p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5E5407D-8E1C-6649-8E57-DF1562A818AF}"/>
              </a:ext>
            </a:extLst>
          </p:cNvPr>
          <p:cNvSpPr txBox="1"/>
          <p:nvPr/>
        </p:nvSpPr>
        <p:spPr>
          <a:xfrm>
            <a:off x="742892" y="3618012"/>
            <a:ext cx="181370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guer</a:t>
            </a:r>
            <a:r>
              <a:rPr lang="de-DE" sz="2400" dirty="0"/>
              <a:t> </a:t>
            </a:r>
            <a:r>
              <a:rPr lang="de-DE" sz="2400" dirty="0" err="1"/>
              <a:t>net</a:t>
            </a:r>
            <a:r>
              <a:rPr lang="de-DE" sz="2400" dirty="0"/>
              <a:t> </a:t>
            </a:r>
            <a:r>
              <a:rPr lang="de-DE" sz="2400" dirty="0" err="1"/>
              <a:t>gutt</a:t>
            </a:r>
            <a:endParaRPr lang="de-DE" sz="2400" dirty="0"/>
          </a:p>
          <a:p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AFE87251-127F-1D48-A70C-9D8499B29D4F}"/>
              </a:ext>
            </a:extLst>
          </p:cNvPr>
          <p:cNvSpPr txBox="1"/>
          <p:nvPr/>
        </p:nvSpPr>
        <p:spPr>
          <a:xfrm>
            <a:off x="699613" y="4073805"/>
            <a:ext cx="22785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immens schlecht</a:t>
            </a:r>
          </a:p>
          <a:p>
            <a:endParaRPr lang="de-DE" dirty="0"/>
          </a:p>
        </p:txBody>
      </p:sp>
      <p:pic>
        <p:nvPicPr>
          <p:cNvPr id="21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E209811C-9FED-DE4C-AEFA-9C03E0110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92" y="745737"/>
            <a:ext cx="10221489" cy="213757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6B632D9-BB19-F15B-987F-42B18C86E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6143" y="5034876"/>
            <a:ext cx="1496475" cy="170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803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7C0C0F4C-803F-BC40-8385-6932E1581F97}"/>
              </a:ext>
            </a:extLst>
          </p:cNvPr>
          <p:cNvSpPr/>
          <p:nvPr/>
        </p:nvSpPr>
        <p:spPr>
          <a:xfrm>
            <a:off x="285477" y="290168"/>
            <a:ext cx="11427656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 err="1"/>
              <a:t>Wichteg</a:t>
            </a:r>
            <a:r>
              <a:rPr lang="fr-CH" sz="2800" b="1" dirty="0"/>
              <a:t> </a:t>
            </a:r>
            <a:r>
              <a:rPr lang="fr-CH" sz="2800" b="1" dirty="0" err="1"/>
              <a:t>Informatiounen: Moodle</a:t>
            </a:r>
            <a:endParaRPr lang="fr-CH" sz="2800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A717C49-5857-DA46-8B8E-E15518EF6F71}"/>
              </a:ext>
            </a:extLst>
          </p:cNvPr>
          <p:cNvSpPr txBox="1"/>
          <p:nvPr/>
        </p:nvSpPr>
        <p:spPr>
          <a:xfrm>
            <a:off x="285477" y="1270948"/>
            <a:ext cx="51531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/>
              <a:t>1. https://myinl.inll.lu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DAA8997-DF75-044E-9192-55F0B245635E}"/>
              </a:ext>
            </a:extLst>
          </p:cNvPr>
          <p:cNvSpPr txBox="1"/>
          <p:nvPr/>
        </p:nvSpPr>
        <p:spPr>
          <a:xfrm>
            <a:off x="285477" y="2497949"/>
            <a:ext cx="6126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/>
              <a:t>2.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C41011B-6004-E6D6-F590-C7458E107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688" y="273488"/>
            <a:ext cx="1473200" cy="13716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A24CB57-27F5-BA2E-7F9D-715A0C27D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145" y="2225573"/>
            <a:ext cx="3934883" cy="434225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3AFF651-48D3-714C-71A7-7C4B44F2E4B9}"/>
              </a:ext>
            </a:extLst>
          </p:cNvPr>
          <p:cNvSpPr/>
          <p:nvPr/>
        </p:nvSpPr>
        <p:spPr>
          <a:xfrm>
            <a:off x="982136" y="5184096"/>
            <a:ext cx="3850892" cy="542815"/>
          </a:xfrm>
          <a:prstGeom prst="ellipse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CABDBDC8-A598-C8AC-599B-73D78129EDCC}"/>
              </a:ext>
            </a:extLst>
          </p:cNvPr>
          <p:cNvCxnSpPr/>
          <p:nvPr/>
        </p:nvCxnSpPr>
        <p:spPr>
          <a:xfrm flipH="1">
            <a:off x="5191794" y="5455503"/>
            <a:ext cx="133471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934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E5F33D5E-8F6B-6847-81A8-3923657010F9}"/>
              </a:ext>
            </a:extLst>
          </p:cNvPr>
          <p:cNvSpPr txBox="1"/>
          <p:nvPr/>
        </p:nvSpPr>
        <p:spPr>
          <a:xfrm>
            <a:off x="182520" y="892634"/>
            <a:ext cx="9345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/>
              <a:t>Gitt op </a:t>
            </a:r>
            <a:r>
              <a:rPr lang="de-DE" sz="2400" b="1">
                <a:hlinkClick r:id="rId2"/>
              </a:rPr>
              <a:t>https://learningapps.org/view21405835</a:t>
            </a:r>
            <a:r>
              <a:rPr lang="de-DE" sz="2400" b="1"/>
              <a:t> a maacht den </a:t>
            </a:r>
            <a:r>
              <a:rPr lang="de-DE" sz="2400" b="1">
                <a:solidFill>
                  <a:schemeClr val="accent1"/>
                </a:solidFill>
              </a:rPr>
              <a:t>Exercice</a:t>
            </a:r>
            <a:r>
              <a:rPr lang="de-DE" sz="2400" b="1"/>
              <a:t>!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D67EE1B-7A44-F24B-8764-802D006A5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20" y="1855462"/>
            <a:ext cx="6879167" cy="455162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47EC2CE-9DFD-3E4D-BC28-B8F1661B8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0416" y="2034702"/>
            <a:ext cx="4475736" cy="437238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9498DCD0-BAFD-1749-8048-1A5A2D931EAC}"/>
              </a:ext>
            </a:extLst>
          </p:cNvPr>
          <p:cNvSpPr/>
          <p:nvPr/>
        </p:nvSpPr>
        <p:spPr>
          <a:xfrm>
            <a:off x="173951" y="227314"/>
            <a:ext cx="11840308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dirty="0"/>
              <a:t>Wéi geet et?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117BF64-6D90-E359-773C-455355EA5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8284" y="187364"/>
            <a:ext cx="1314796" cy="138717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9A69875-8B3A-375E-10CA-9E730E901A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2070" y="227314"/>
            <a:ext cx="14732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567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F2410-BBC4-7CE0-B00C-6E8D62113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DB53F4D1-C2DC-B8E2-F1BC-FA83A173F299}"/>
              </a:ext>
            </a:extLst>
          </p:cNvPr>
          <p:cNvSpPr txBox="1"/>
          <p:nvPr/>
        </p:nvSpPr>
        <p:spPr>
          <a:xfrm>
            <a:off x="182521" y="933655"/>
            <a:ext cx="113291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u="sng" dirty="0" err="1">
                <a:solidFill>
                  <a:schemeClr val="accent1"/>
                </a:solidFill>
              </a:rPr>
              <a:t>Exercice</a:t>
            </a:r>
            <a:r>
              <a:rPr lang="de-DE" sz="2800" b="1" u="sng" dirty="0"/>
              <a:t> 1 S.10: </a:t>
            </a:r>
            <a:r>
              <a:rPr lang="de-DE" sz="2800" b="1" dirty="0" err="1"/>
              <a:t>Lauschtert</a:t>
            </a:r>
            <a:r>
              <a:rPr lang="de-DE" sz="2800" b="1" dirty="0"/>
              <a:t>!             Wat </a:t>
            </a:r>
            <a:r>
              <a:rPr lang="de-DE" sz="2800" b="1" dirty="0" err="1"/>
              <a:t>soen</a:t>
            </a:r>
            <a:r>
              <a:rPr lang="de-DE" sz="2800" b="1" dirty="0"/>
              <a:t> </a:t>
            </a:r>
            <a:r>
              <a:rPr lang="de-DE" sz="2800" b="1" dirty="0" err="1"/>
              <a:t>d‘</a:t>
            </a:r>
            <a:r>
              <a:rPr lang="de-DE" sz="28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Leit</a:t>
            </a:r>
            <a:r>
              <a:rPr lang="de-DE" sz="2800" b="1" dirty="0"/>
              <a:t>? </a:t>
            </a:r>
            <a:r>
              <a:rPr lang="de-DE" sz="2800" b="1" dirty="0" err="1"/>
              <a:t>Schreift</a:t>
            </a:r>
            <a:r>
              <a:rPr lang="de-DE" sz="2800" b="1" dirty="0"/>
              <a:t> </a:t>
            </a:r>
            <a:r>
              <a:rPr lang="de-DE" sz="2800" b="1" dirty="0" err="1"/>
              <a:t>d‘</a:t>
            </a:r>
            <a:r>
              <a:rPr lang="de-DE" sz="2800" b="1" dirty="0" err="1">
                <a:solidFill>
                  <a:srgbClr val="79265B"/>
                </a:solidFill>
              </a:rPr>
              <a:t>Zuel</a:t>
            </a:r>
            <a:r>
              <a:rPr lang="de-DE" sz="2800" b="1" dirty="0">
                <a:solidFill>
                  <a:srgbClr val="79265B"/>
                </a:solidFill>
              </a:rPr>
              <a:t> </a:t>
            </a:r>
            <a:r>
              <a:rPr lang="de-DE" sz="2800" b="1" dirty="0"/>
              <a:t>bei </a:t>
            </a:r>
            <a:r>
              <a:rPr lang="de-DE" sz="2800" b="1" dirty="0" err="1"/>
              <a:t>d‘</a:t>
            </a:r>
            <a:r>
              <a:rPr lang="de-DE" sz="2800" b="1" dirty="0" err="1">
                <a:solidFill>
                  <a:schemeClr val="accent6"/>
                </a:solidFill>
              </a:rPr>
              <a:t>Bild</a:t>
            </a:r>
            <a:r>
              <a:rPr lang="de-DE" sz="2800" b="1" dirty="0"/>
              <a:t>!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05635C4-A1D7-50AA-C67F-60A44AEBB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21" y="2379434"/>
            <a:ext cx="11329122" cy="1774017"/>
          </a:xfrm>
          <a:prstGeom prst="rect">
            <a:avLst/>
          </a:prstGeom>
        </p:spPr>
      </p:pic>
      <p:pic>
        <p:nvPicPr>
          <p:cNvPr id="13" name="Audio 03.mp3">
            <a:hlinkClick r:id="" action="ppaction://media"/>
            <a:extLst>
              <a:ext uri="{FF2B5EF4-FFF2-40B4-BE49-F238E27FC236}">
                <a16:creationId xmlns:a16="http://schemas.microsoft.com/office/drawing/2014/main" id="{C07A8769-1E5E-EC82-74BF-FCB64DC436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05243" y="933655"/>
            <a:ext cx="812800" cy="8128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989757E-22B4-C0D6-BE28-9B40B2381A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1406" y="778881"/>
            <a:ext cx="740653" cy="803539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6ED685D3-049C-BD5A-4D82-08480BD71AAA}"/>
              </a:ext>
            </a:extLst>
          </p:cNvPr>
          <p:cNvSpPr/>
          <p:nvPr/>
        </p:nvSpPr>
        <p:spPr>
          <a:xfrm>
            <a:off x="173951" y="227314"/>
            <a:ext cx="11840308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dirty="0"/>
              <a:t>Wéi geet et?</a:t>
            </a:r>
          </a:p>
        </p:txBody>
      </p:sp>
    </p:spTree>
    <p:extLst>
      <p:ext uri="{BB962C8B-B14F-4D97-AF65-F5344CB8AC3E}">
        <p14:creationId xmlns:p14="http://schemas.microsoft.com/office/powerpoint/2010/main" val="158728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9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A5E09-A691-8350-2E27-F9581F455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1FE7C50D-5B3C-6DF2-51C9-139CF00DD4A6}"/>
              </a:ext>
            </a:extLst>
          </p:cNvPr>
          <p:cNvSpPr txBox="1"/>
          <p:nvPr/>
        </p:nvSpPr>
        <p:spPr>
          <a:xfrm>
            <a:off x="182521" y="933655"/>
            <a:ext cx="113291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u="sng" dirty="0" err="1">
                <a:solidFill>
                  <a:schemeClr val="accent1"/>
                </a:solidFill>
              </a:rPr>
              <a:t>Exercice</a:t>
            </a:r>
            <a:r>
              <a:rPr lang="de-DE" sz="2800" b="1" u="sng" dirty="0"/>
              <a:t> 1 S.10: </a:t>
            </a:r>
            <a:r>
              <a:rPr lang="de-DE" sz="2800" b="1" dirty="0" err="1"/>
              <a:t>Lauschtert</a:t>
            </a:r>
            <a:r>
              <a:rPr lang="de-DE" sz="2800" b="1" dirty="0"/>
              <a:t>!             Wat </a:t>
            </a:r>
            <a:r>
              <a:rPr lang="de-DE" sz="2800" b="1" dirty="0" err="1"/>
              <a:t>soen</a:t>
            </a:r>
            <a:r>
              <a:rPr lang="de-DE" sz="2800" b="1" dirty="0"/>
              <a:t> </a:t>
            </a:r>
            <a:r>
              <a:rPr lang="de-DE" sz="2800" b="1" dirty="0" err="1"/>
              <a:t>d‘</a:t>
            </a:r>
            <a:r>
              <a:rPr lang="de-DE" sz="28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Leit</a:t>
            </a:r>
            <a:r>
              <a:rPr lang="de-DE" sz="2800" b="1" dirty="0"/>
              <a:t>? </a:t>
            </a:r>
            <a:r>
              <a:rPr lang="de-DE" sz="2800" b="1" dirty="0" err="1"/>
              <a:t>Schreift</a:t>
            </a:r>
            <a:r>
              <a:rPr lang="de-DE" sz="2800" b="1" dirty="0"/>
              <a:t> </a:t>
            </a:r>
            <a:r>
              <a:rPr lang="de-DE" sz="2800" b="1" dirty="0" err="1"/>
              <a:t>d‘</a:t>
            </a:r>
            <a:r>
              <a:rPr lang="de-DE" sz="2800" b="1" dirty="0" err="1">
                <a:solidFill>
                  <a:srgbClr val="79265B"/>
                </a:solidFill>
              </a:rPr>
              <a:t>Zuel</a:t>
            </a:r>
            <a:r>
              <a:rPr lang="de-DE" sz="2800" b="1" dirty="0">
                <a:solidFill>
                  <a:srgbClr val="79265B"/>
                </a:solidFill>
              </a:rPr>
              <a:t> </a:t>
            </a:r>
            <a:r>
              <a:rPr lang="de-DE" sz="2800" b="1" dirty="0"/>
              <a:t>bei </a:t>
            </a:r>
            <a:r>
              <a:rPr lang="de-DE" sz="2800" b="1" dirty="0" err="1"/>
              <a:t>d‘</a:t>
            </a:r>
            <a:r>
              <a:rPr lang="de-DE" sz="2800" b="1" dirty="0" err="1">
                <a:solidFill>
                  <a:schemeClr val="accent6"/>
                </a:solidFill>
              </a:rPr>
              <a:t>Bild</a:t>
            </a:r>
            <a:r>
              <a:rPr lang="de-DE" sz="2800" b="1" dirty="0"/>
              <a:t>!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272DBCD-0429-96D6-D52A-ABB7BCEE4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21" y="2379434"/>
            <a:ext cx="11329122" cy="1774017"/>
          </a:xfrm>
          <a:prstGeom prst="rect">
            <a:avLst/>
          </a:prstGeom>
        </p:spPr>
      </p:pic>
      <p:pic>
        <p:nvPicPr>
          <p:cNvPr id="13" name="Audio 03.mp3">
            <a:hlinkClick r:id="" action="ppaction://media"/>
            <a:extLst>
              <a:ext uri="{FF2B5EF4-FFF2-40B4-BE49-F238E27FC236}">
                <a16:creationId xmlns:a16="http://schemas.microsoft.com/office/drawing/2014/main" id="{5F66340A-EEF7-DD31-4244-5D9FDD7727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05243" y="933655"/>
            <a:ext cx="812800" cy="8128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03A5DF4-FB2A-E05F-017D-BEDFE495C8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1406" y="778881"/>
            <a:ext cx="740653" cy="803539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D12C53A9-A487-116B-E8F4-0F63FF9F0F30}"/>
              </a:ext>
            </a:extLst>
          </p:cNvPr>
          <p:cNvSpPr/>
          <p:nvPr/>
        </p:nvSpPr>
        <p:spPr>
          <a:xfrm>
            <a:off x="173951" y="227314"/>
            <a:ext cx="11840308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dirty="0"/>
              <a:t>Wéi geet et?</a:t>
            </a:r>
          </a:p>
        </p:txBody>
      </p:sp>
    </p:spTree>
    <p:extLst>
      <p:ext uri="{BB962C8B-B14F-4D97-AF65-F5344CB8AC3E}">
        <p14:creationId xmlns:p14="http://schemas.microsoft.com/office/powerpoint/2010/main" val="3293839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9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8610090-ED02-B442-8DE8-937C7B47EABF}"/>
              </a:ext>
            </a:extLst>
          </p:cNvPr>
          <p:cNvSpPr/>
          <p:nvPr/>
        </p:nvSpPr>
        <p:spPr>
          <a:xfrm>
            <a:off x="182521" y="376369"/>
            <a:ext cx="1132912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u="sng" dirty="0" err="1"/>
              <a:t>Wéi</a:t>
            </a:r>
            <a:r>
              <a:rPr lang="fr-CH" sz="2400" b="1" u="sng" dirty="0"/>
              <a:t> </a:t>
            </a:r>
            <a:r>
              <a:rPr lang="fr-CH" sz="2400" b="1" u="sng" dirty="0" err="1"/>
              <a:t>geet</a:t>
            </a:r>
            <a:r>
              <a:rPr lang="fr-CH" sz="2400" b="1" u="sng" dirty="0"/>
              <a:t> et?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AC8A94C-286A-DB44-AD1A-7C5045C69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43" y="1721756"/>
            <a:ext cx="1674586" cy="127268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931F463-7863-F64E-ABE1-D205EDA08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472" y="1826511"/>
            <a:ext cx="1536700" cy="11811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6C39E9F-597B-2547-A4DB-0744F0AA8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695" y="2003841"/>
            <a:ext cx="1371600" cy="10541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33550E0-67C8-634D-955C-6D8BCD7981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1818" y="1890011"/>
            <a:ext cx="1447800" cy="11176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0961FE5-064D-3347-9E6D-AD11EA1FA229}"/>
              </a:ext>
            </a:extLst>
          </p:cNvPr>
          <p:cNvSpPr txBox="1"/>
          <p:nvPr/>
        </p:nvSpPr>
        <p:spPr>
          <a:xfrm>
            <a:off x="338949" y="3431578"/>
            <a:ext cx="1837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/>
              <a:t>ech</a:t>
            </a:r>
            <a:r>
              <a:rPr lang="de-DE" sz="2800" dirty="0"/>
              <a:t> si </a:t>
            </a:r>
            <a:r>
              <a:rPr lang="de-DE" sz="2800" dirty="0" err="1"/>
              <a:t>midd</a:t>
            </a:r>
            <a:endParaRPr lang="de-DE" sz="28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2DDD88F-9D8A-C946-BC80-B63A99B1BDF9}"/>
              </a:ext>
            </a:extLst>
          </p:cNvPr>
          <p:cNvSpPr txBox="1"/>
          <p:nvPr/>
        </p:nvSpPr>
        <p:spPr>
          <a:xfrm>
            <a:off x="3552199" y="3472868"/>
            <a:ext cx="2443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/>
              <a:t>ech</a:t>
            </a:r>
            <a:r>
              <a:rPr lang="de-DE" sz="2800" dirty="0"/>
              <a:t> si krank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D612AAD-C612-8C4E-8F33-860D7794C414}"/>
              </a:ext>
            </a:extLst>
          </p:cNvPr>
          <p:cNvSpPr/>
          <p:nvPr/>
        </p:nvSpPr>
        <p:spPr>
          <a:xfrm>
            <a:off x="6359610" y="3429000"/>
            <a:ext cx="25337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err="1"/>
              <a:t>ech</a:t>
            </a:r>
            <a:r>
              <a:rPr lang="de-DE" sz="2800" dirty="0"/>
              <a:t> sinn </a:t>
            </a:r>
            <a:r>
              <a:rPr lang="de-DE" sz="2800" dirty="0" err="1"/>
              <a:t>traureg</a:t>
            </a:r>
            <a:endParaRPr lang="de-DE" sz="28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374CC80-069D-0043-8076-0488954C1DB7}"/>
              </a:ext>
            </a:extLst>
          </p:cNvPr>
          <p:cNvSpPr txBox="1"/>
          <p:nvPr/>
        </p:nvSpPr>
        <p:spPr>
          <a:xfrm>
            <a:off x="9814704" y="3435694"/>
            <a:ext cx="1696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/>
              <a:t>ech</a:t>
            </a:r>
            <a:r>
              <a:rPr lang="de-DE" sz="2800" dirty="0"/>
              <a:t> si </a:t>
            </a:r>
            <a:r>
              <a:rPr lang="de-DE" sz="2800" dirty="0" err="1"/>
              <a:t>frou</a:t>
            </a:r>
            <a:endParaRPr lang="de-DE" sz="28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FB0EDE2-2550-7303-86E1-607AB22C4C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6143" y="5034876"/>
            <a:ext cx="1496475" cy="170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5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8610090-ED02-B442-8DE8-937C7B47EABF}"/>
              </a:ext>
            </a:extLst>
          </p:cNvPr>
          <p:cNvSpPr/>
          <p:nvPr/>
        </p:nvSpPr>
        <p:spPr>
          <a:xfrm>
            <a:off x="182521" y="376369"/>
            <a:ext cx="1167202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dirty="0" err="1"/>
              <a:t>Wéi</a:t>
            </a:r>
            <a:r>
              <a:rPr lang="fr-CH" sz="2400" b="1" dirty="0"/>
              <a:t> </a:t>
            </a:r>
            <a:r>
              <a:rPr lang="fr-CH" sz="2400" b="1" dirty="0" err="1"/>
              <a:t>geet</a:t>
            </a:r>
            <a:r>
              <a:rPr lang="fr-CH" sz="2400" b="1" dirty="0"/>
              <a:t> et?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0961FE5-064D-3347-9E6D-AD11EA1FA229}"/>
              </a:ext>
            </a:extLst>
          </p:cNvPr>
          <p:cNvSpPr txBox="1"/>
          <p:nvPr/>
        </p:nvSpPr>
        <p:spPr>
          <a:xfrm>
            <a:off x="5290330" y="3175794"/>
            <a:ext cx="1611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...</a:t>
            </a:r>
            <a:r>
              <a:rPr lang="de-DE" sz="3600" dirty="0" err="1"/>
              <a:t>midd</a:t>
            </a:r>
            <a:r>
              <a:rPr lang="de-DE" sz="3600" dirty="0"/>
              <a:t>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5B27DB4-FA2B-5040-9395-4BF779872173}"/>
              </a:ext>
            </a:extLst>
          </p:cNvPr>
          <p:cNvSpPr txBox="1"/>
          <p:nvPr/>
        </p:nvSpPr>
        <p:spPr>
          <a:xfrm>
            <a:off x="199830" y="2297853"/>
            <a:ext cx="4807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- Mir </a:t>
            </a:r>
            <a:r>
              <a:rPr lang="de-DE" sz="3600" dirty="0" err="1"/>
              <a:t>geet</a:t>
            </a:r>
            <a:r>
              <a:rPr lang="de-DE" sz="3600" dirty="0"/>
              <a:t> et 👎🏼. </a:t>
            </a:r>
            <a:r>
              <a:rPr lang="de-DE" sz="3600" dirty="0" err="1"/>
              <a:t>Ech</a:t>
            </a:r>
            <a:r>
              <a:rPr lang="de-DE" sz="3600" dirty="0"/>
              <a:t> si....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8A333C3-AC76-B648-BFAF-7BEF387D9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007" y="1991136"/>
            <a:ext cx="4230921" cy="236931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8C6E2E4-67E2-AF4C-A69A-EB1FAD3BEE91}"/>
              </a:ext>
            </a:extLst>
          </p:cNvPr>
          <p:cNvSpPr txBox="1"/>
          <p:nvPr/>
        </p:nvSpPr>
        <p:spPr>
          <a:xfrm>
            <a:off x="182521" y="1406361"/>
            <a:ext cx="2875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err="1"/>
              <a:t>Wéi</a:t>
            </a:r>
            <a:r>
              <a:rPr lang="de-DE" sz="3200" b="1" dirty="0"/>
              <a:t> </a:t>
            </a:r>
            <a:r>
              <a:rPr lang="de-DE" sz="3200" b="1" dirty="0" err="1"/>
              <a:t>geet</a:t>
            </a:r>
            <a:r>
              <a:rPr lang="de-DE" sz="3200" b="1" dirty="0"/>
              <a:t> et dir?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825AA2F-A3A0-9CA0-FDBD-E9A80EC9C0FD}"/>
              </a:ext>
            </a:extLst>
          </p:cNvPr>
          <p:cNvSpPr txBox="1"/>
          <p:nvPr/>
        </p:nvSpPr>
        <p:spPr>
          <a:xfrm>
            <a:off x="1558544" y="2789236"/>
            <a:ext cx="2461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net gutt / schlecht</a:t>
            </a:r>
          </a:p>
        </p:txBody>
      </p:sp>
    </p:spTree>
    <p:extLst>
      <p:ext uri="{BB962C8B-B14F-4D97-AF65-F5344CB8AC3E}">
        <p14:creationId xmlns:p14="http://schemas.microsoft.com/office/powerpoint/2010/main" val="109266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8610090-ED02-B442-8DE8-937C7B47EABF}"/>
              </a:ext>
            </a:extLst>
          </p:cNvPr>
          <p:cNvSpPr/>
          <p:nvPr/>
        </p:nvSpPr>
        <p:spPr>
          <a:xfrm>
            <a:off x="182521" y="376369"/>
            <a:ext cx="1167202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dirty="0" err="1"/>
              <a:t>Wéi</a:t>
            </a:r>
            <a:r>
              <a:rPr lang="fr-CH" sz="2400" b="1" dirty="0"/>
              <a:t> </a:t>
            </a:r>
            <a:r>
              <a:rPr lang="fr-CH" sz="2400" b="1" dirty="0" err="1"/>
              <a:t>geet</a:t>
            </a:r>
            <a:r>
              <a:rPr lang="fr-CH" sz="2400" b="1" dirty="0"/>
              <a:t> et?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5B27DB4-FA2B-5040-9395-4BF779872173}"/>
              </a:ext>
            </a:extLst>
          </p:cNvPr>
          <p:cNvSpPr txBox="1"/>
          <p:nvPr/>
        </p:nvSpPr>
        <p:spPr>
          <a:xfrm>
            <a:off x="199830" y="2297853"/>
            <a:ext cx="5151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- Mir </a:t>
            </a:r>
            <a:r>
              <a:rPr lang="de-DE" sz="3600" dirty="0" err="1"/>
              <a:t>geet</a:t>
            </a:r>
            <a:r>
              <a:rPr lang="de-DE" sz="3600" dirty="0"/>
              <a:t> et 👍🏼👍🏼. </a:t>
            </a:r>
            <a:r>
              <a:rPr lang="de-DE" sz="3600" dirty="0" err="1"/>
              <a:t>Ech</a:t>
            </a:r>
            <a:r>
              <a:rPr lang="de-DE" sz="3600" dirty="0"/>
              <a:t> si...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8C6E2E4-67E2-AF4C-A69A-EB1FAD3BEE91}"/>
              </a:ext>
            </a:extLst>
          </p:cNvPr>
          <p:cNvSpPr txBox="1"/>
          <p:nvPr/>
        </p:nvSpPr>
        <p:spPr>
          <a:xfrm>
            <a:off x="182521" y="1406361"/>
            <a:ext cx="2875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err="1"/>
              <a:t>Wéi</a:t>
            </a:r>
            <a:r>
              <a:rPr lang="de-DE" sz="3200" b="1" dirty="0"/>
              <a:t> </a:t>
            </a:r>
            <a:r>
              <a:rPr lang="de-DE" sz="3200" b="1" dirty="0" err="1"/>
              <a:t>geet</a:t>
            </a:r>
            <a:r>
              <a:rPr lang="de-DE" sz="3200" b="1" dirty="0"/>
              <a:t> et dir?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B037D77-658B-3E4C-A59E-ADF3C2A5130A}"/>
              </a:ext>
            </a:extLst>
          </p:cNvPr>
          <p:cNvSpPr txBox="1"/>
          <p:nvPr/>
        </p:nvSpPr>
        <p:spPr>
          <a:xfrm>
            <a:off x="5657320" y="3596039"/>
            <a:ext cx="1536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... frou.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67F04BE-0F0F-FF48-BFDB-FE6B80F6F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1219" y="2559463"/>
            <a:ext cx="2719484" cy="2719484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C757AE2D-9CDE-3643-A775-F9571CD8D422}"/>
              </a:ext>
            </a:extLst>
          </p:cNvPr>
          <p:cNvSpPr txBox="1"/>
          <p:nvPr/>
        </p:nvSpPr>
        <p:spPr>
          <a:xfrm>
            <a:off x="10017760" y="64363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/>
              <a:t>https://quizlet.com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542BD9E-D4BC-6978-F1F4-75A57F49070D}"/>
              </a:ext>
            </a:extLst>
          </p:cNvPr>
          <p:cNvSpPr txBox="1"/>
          <p:nvPr/>
        </p:nvSpPr>
        <p:spPr>
          <a:xfrm>
            <a:off x="1558544" y="2789236"/>
            <a:ext cx="5689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super / ganz gutt / immens gutt / tipptopp...</a:t>
            </a:r>
          </a:p>
        </p:txBody>
      </p:sp>
    </p:spTree>
    <p:extLst>
      <p:ext uri="{BB962C8B-B14F-4D97-AF65-F5344CB8AC3E}">
        <p14:creationId xmlns:p14="http://schemas.microsoft.com/office/powerpoint/2010/main" val="196840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8610090-ED02-B442-8DE8-937C7B47EABF}"/>
              </a:ext>
            </a:extLst>
          </p:cNvPr>
          <p:cNvSpPr/>
          <p:nvPr/>
        </p:nvSpPr>
        <p:spPr>
          <a:xfrm>
            <a:off x="182521" y="376369"/>
            <a:ext cx="1167202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dirty="0" err="1"/>
              <a:t>Wéi</a:t>
            </a:r>
            <a:r>
              <a:rPr lang="fr-CH" sz="2400" b="1" dirty="0"/>
              <a:t> </a:t>
            </a:r>
            <a:r>
              <a:rPr lang="fr-CH" sz="2400" b="1" dirty="0" err="1"/>
              <a:t>geet</a:t>
            </a:r>
            <a:r>
              <a:rPr lang="fr-CH" sz="2400" b="1" dirty="0"/>
              <a:t> et?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5B27DB4-FA2B-5040-9395-4BF779872173}"/>
              </a:ext>
            </a:extLst>
          </p:cNvPr>
          <p:cNvSpPr txBox="1"/>
          <p:nvPr/>
        </p:nvSpPr>
        <p:spPr>
          <a:xfrm>
            <a:off x="199830" y="2297853"/>
            <a:ext cx="5291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- Mir </a:t>
            </a:r>
            <a:r>
              <a:rPr lang="de-DE" sz="3600" dirty="0" err="1"/>
              <a:t>geet</a:t>
            </a:r>
            <a:r>
              <a:rPr lang="de-DE" sz="3600" dirty="0"/>
              <a:t> et 👎🏼. </a:t>
            </a:r>
            <a:r>
              <a:rPr lang="de-DE" sz="3600" dirty="0" err="1"/>
              <a:t>Ech</a:t>
            </a:r>
            <a:r>
              <a:rPr lang="de-DE" sz="3600" dirty="0"/>
              <a:t> sinn....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8C6E2E4-67E2-AF4C-A69A-EB1FAD3BEE91}"/>
              </a:ext>
            </a:extLst>
          </p:cNvPr>
          <p:cNvSpPr txBox="1"/>
          <p:nvPr/>
        </p:nvSpPr>
        <p:spPr>
          <a:xfrm>
            <a:off x="182521" y="1406361"/>
            <a:ext cx="2875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err="1"/>
              <a:t>Wéi</a:t>
            </a:r>
            <a:r>
              <a:rPr lang="de-DE" sz="3200" b="1" dirty="0"/>
              <a:t> </a:t>
            </a:r>
            <a:r>
              <a:rPr lang="de-DE" sz="3200" b="1" dirty="0" err="1"/>
              <a:t>geet</a:t>
            </a:r>
            <a:r>
              <a:rPr lang="de-DE" sz="3200" b="1" dirty="0"/>
              <a:t> et dir?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48DB8BD-D59A-984F-A35C-6F0C7E5A4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207" y="2297853"/>
            <a:ext cx="2654300" cy="25146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B037D77-658B-3E4C-A59E-ADF3C2A5130A}"/>
              </a:ext>
            </a:extLst>
          </p:cNvPr>
          <p:cNvSpPr txBox="1"/>
          <p:nvPr/>
        </p:nvSpPr>
        <p:spPr>
          <a:xfrm>
            <a:off x="5384802" y="3281056"/>
            <a:ext cx="2126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... </a:t>
            </a:r>
            <a:r>
              <a:rPr lang="de-DE" sz="3600" dirty="0" err="1"/>
              <a:t>traureg</a:t>
            </a:r>
            <a:r>
              <a:rPr lang="de-DE" sz="3600" dirty="0"/>
              <a:t>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BF4C4E9-B349-7849-8045-54AE75521239}"/>
              </a:ext>
            </a:extLst>
          </p:cNvPr>
          <p:cNvSpPr txBox="1"/>
          <p:nvPr/>
        </p:nvSpPr>
        <p:spPr>
          <a:xfrm>
            <a:off x="7797086" y="6296965"/>
            <a:ext cx="405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www.pinterest.de</a:t>
            </a:r>
            <a:r>
              <a:rPr lang="de-DE" dirty="0"/>
              <a:t>/</a:t>
            </a:r>
            <a:r>
              <a:rPr lang="de-DE" dirty="0" err="1"/>
              <a:t>de.depositphotos.com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76339A5-2E5A-D349-2FEF-D478632584A0}"/>
              </a:ext>
            </a:extLst>
          </p:cNvPr>
          <p:cNvSpPr txBox="1"/>
          <p:nvPr/>
        </p:nvSpPr>
        <p:spPr>
          <a:xfrm>
            <a:off x="1627048" y="2908822"/>
            <a:ext cx="2530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net gutt / schlecht </a:t>
            </a:r>
          </a:p>
        </p:txBody>
      </p:sp>
    </p:spTree>
    <p:extLst>
      <p:ext uri="{BB962C8B-B14F-4D97-AF65-F5344CB8AC3E}">
        <p14:creationId xmlns:p14="http://schemas.microsoft.com/office/powerpoint/2010/main" val="12298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8610090-ED02-B442-8DE8-937C7B47EABF}"/>
              </a:ext>
            </a:extLst>
          </p:cNvPr>
          <p:cNvSpPr/>
          <p:nvPr/>
        </p:nvSpPr>
        <p:spPr>
          <a:xfrm>
            <a:off x="182521" y="376369"/>
            <a:ext cx="1167202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dirty="0" err="1"/>
              <a:t>Wéi</a:t>
            </a:r>
            <a:r>
              <a:rPr lang="fr-CH" sz="2400" b="1" dirty="0"/>
              <a:t> </a:t>
            </a:r>
            <a:r>
              <a:rPr lang="fr-CH" sz="2400" b="1" dirty="0" err="1"/>
              <a:t>geet</a:t>
            </a:r>
            <a:r>
              <a:rPr lang="fr-CH" sz="2400" b="1" dirty="0"/>
              <a:t> et?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5B27DB4-FA2B-5040-9395-4BF779872173}"/>
              </a:ext>
            </a:extLst>
          </p:cNvPr>
          <p:cNvSpPr txBox="1"/>
          <p:nvPr/>
        </p:nvSpPr>
        <p:spPr>
          <a:xfrm>
            <a:off x="199830" y="2297853"/>
            <a:ext cx="5151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- Mir </a:t>
            </a:r>
            <a:r>
              <a:rPr lang="de-DE" sz="3600" dirty="0" err="1"/>
              <a:t>geet</a:t>
            </a:r>
            <a:r>
              <a:rPr lang="de-DE" sz="3600" dirty="0"/>
              <a:t> et 👎🏼👎🏼. </a:t>
            </a:r>
            <a:r>
              <a:rPr lang="de-DE" sz="3600" dirty="0" err="1"/>
              <a:t>Ech</a:t>
            </a:r>
            <a:r>
              <a:rPr lang="de-DE" sz="3600" dirty="0"/>
              <a:t> si...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8C6E2E4-67E2-AF4C-A69A-EB1FAD3BEE91}"/>
              </a:ext>
            </a:extLst>
          </p:cNvPr>
          <p:cNvSpPr txBox="1"/>
          <p:nvPr/>
        </p:nvSpPr>
        <p:spPr>
          <a:xfrm>
            <a:off x="260904" y="1421351"/>
            <a:ext cx="2875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err="1"/>
              <a:t>Wéi</a:t>
            </a:r>
            <a:r>
              <a:rPr lang="de-DE" sz="3200" b="1" dirty="0"/>
              <a:t> </a:t>
            </a:r>
            <a:r>
              <a:rPr lang="de-DE" sz="3200" b="1" dirty="0" err="1"/>
              <a:t>geet</a:t>
            </a:r>
            <a:r>
              <a:rPr lang="de-DE" sz="3200" b="1" dirty="0"/>
              <a:t> et dir?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B037D77-658B-3E4C-A59E-ADF3C2A5130A}"/>
              </a:ext>
            </a:extLst>
          </p:cNvPr>
          <p:cNvSpPr txBox="1"/>
          <p:nvPr/>
        </p:nvSpPr>
        <p:spPr>
          <a:xfrm>
            <a:off x="7204126" y="2912745"/>
            <a:ext cx="1791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... krank.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0253508-B1CB-224A-946C-8F69DDEE6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147" y="3528814"/>
            <a:ext cx="4018284" cy="276815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045E0D01-25C8-A747-A153-493F79D6087D}"/>
              </a:ext>
            </a:extLst>
          </p:cNvPr>
          <p:cNvSpPr/>
          <p:nvPr/>
        </p:nvSpPr>
        <p:spPr>
          <a:xfrm>
            <a:off x="6096000" y="6296965"/>
            <a:ext cx="5101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ar.pinterest.com</a:t>
            </a:r>
            <a:r>
              <a:rPr lang="de-DE" dirty="0"/>
              <a:t>/</a:t>
            </a:r>
            <a:r>
              <a:rPr lang="de-DE" dirty="0" err="1"/>
              <a:t>pin</a:t>
            </a:r>
            <a:r>
              <a:rPr lang="de-DE" dirty="0"/>
              <a:t>/181410691227431308/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3385F2D-7145-1BDA-FED7-F9783BB278DB}"/>
              </a:ext>
            </a:extLst>
          </p:cNvPr>
          <p:cNvSpPr txBox="1"/>
          <p:nvPr/>
        </p:nvSpPr>
        <p:spPr>
          <a:xfrm>
            <a:off x="684524" y="2912745"/>
            <a:ext cx="6155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guer net gutt / ganz schlecht / immens schlecht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60F8143-FBB9-B1E1-289C-4A798B4F6A9C}"/>
              </a:ext>
            </a:extLst>
          </p:cNvPr>
          <p:cNvSpPr txBox="1"/>
          <p:nvPr/>
        </p:nvSpPr>
        <p:spPr>
          <a:xfrm>
            <a:off x="260904" y="4198071"/>
            <a:ext cx="5482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/>
              <a:t>-&gt; Gutt </a:t>
            </a:r>
            <a:r>
              <a:rPr lang="de-DE" sz="2800">
                <a:solidFill>
                  <a:srgbClr val="79265B"/>
                </a:solidFill>
              </a:rPr>
              <a:t>Besserung! </a:t>
            </a:r>
            <a:r>
              <a:rPr lang="de-DE" sz="2000"/>
              <a:t>(amélioration/recovery)</a:t>
            </a:r>
            <a:endParaRPr lang="de-DE" sz="2800"/>
          </a:p>
        </p:txBody>
      </p:sp>
    </p:spTree>
    <p:extLst>
      <p:ext uri="{BB962C8B-B14F-4D97-AF65-F5344CB8AC3E}">
        <p14:creationId xmlns:p14="http://schemas.microsoft.com/office/powerpoint/2010/main" val="386256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8610090-ED02-B442-8DE8-937C7B47EABF}"/>
              </a:ext>
            </a:extLst>
          </p:cNvPr>
          <p:cNvSpPr/>
          <p:nvPr/>
        </p:nvSpPr>
        <p:spPr>
          <a:xfrm>
            <a:off x="182521" y="376369"/>
            <a:ext cx="1167202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u="sng" dirty="0" err="1"/>
              <a:t>Wéi</a:t>
            </a:r>
            <a:r>
              <a:rPr lang="fr-CH" sz="2400" b="1" u="sng" dirty="0"/>
              <a:t> </a:t>
            </a:r>
            <a:r>
              <a:rPr lang="fr-CH" sz="2400" b="1" u="sng" dirty="0" err="1"/>
              <a:t>geet</a:t>
            </a:r>
            <a:r>
              <a:rPr lang="fr-CH" sz="2400" b="1" u="sng" dirty="0"/>
              <a:t> et?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0961FE5-064D-3347-9E6D-AD11EA1FA229}"/>
              </a:ext>
            </a:extLst>
          </p:cNvPr>
          <p:cNvSpPr txBox="1"/>
          <p:nvPr/>
        </p:nvSpPr>
        <p:spPr>
          <a:xfrm>
            <a:off x="5290330" y="3175794"/>
            <a:ext cx="1611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...</a:t>
            </a:r>
            <a:r>
              <a:rPr lang="de-DE" sz="3600" dirty="0" err="1"/>
              <a:t>midd</a:t>
            </a:r>
            <a:r>
              <a:rPr lang="de-DE" sz="3600" dirty="0"/>
              <a:t>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5B27DB4-FA2B-5040-9395-4BF779872173}"/>
              </a:ext>
            </a:extLst>
          </p:cNvPr>
          <p:cNvSpPr txBox="1"/>
          <p:nvPr/>
        </p:nvSpPr>
        <p:spPr>
          <a:xfrm>
            <a:off x="199830" y="2297853"/>
            <a:ext cx="49112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- Mir </a:t>
            </a:r>
            <a:r>
              <a:rPr lang="de-DE" sz="3600" dirty="0" err="1"/>
              <a:t>geet</a:t>
            </a:r>
            <a:r>
              <a:rPr lang="de-DE" sz="3600" dirty="0"/>
              <a:t> et 👎🏼 . </a:t>
            </a:r>
            <a:r>
              <a:rPr lang="de-DE" sz="3600" dirty="0" err="1"/>
              <a:t>Ech</a:t>
            </a:r>
            <a:r>
              <a:rPr lang="de-DE" sz="3600" dirty="0"/>
              <a:t> si....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8A333C3-AC76-B648-BFAF-7BEF387D9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007" y="1991136"/>
            <a:ext cx="4230921" cy="236931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8C6E2E4-67E2-AF4C-A69A-EB1FAD3BEE91}"/>
              </a:ext>
            </a:extLst>
          </p:cNvPr>
          <p:cNvSpPr txBox="1"/>
          <p:nvPr/>
        </p:nvSpPr>
        <p:spPr>
          <a:xfrm>
            <a:off x="182521" y="1406361"/>
            <a:ext cx="2875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err="1"/>
              <a:t>Wéi</a:t>
            </a:r>
            <a:r>
              <a:rPr lang="de-DE" sz="3200" b="1" dirty="0"/>
              <a:t> </a:t>
            </a:r>
            <a:r>
              <a:rPr lang="de-DE" sz="3200" b="1" dirty="0" err="1"/>
              <a:t>geet</a:t>
            </a:r>
            <a:r>
              <a:rPr lang="de-DE" sz="3200" b="1" dirty="0"/>
              <a:t> et dir?</a:t>
            </a:r>
          </a:p>
        </p:txBody>
      </p:sp>
    </p:spTree>
    <p:extLst>
      <p:ext uri="{BB962C8B-B14F-4D97-AF65-F5344CB8AC3E}">
        <p14:creationId xmlns:p14="http://schemas.microsoft.com/office/powerpoint/2010/main" val="201215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8610090-ED02-B442-8DE8-937C7B47EABF}"/>
              </a:ext>
            </a:extLst>
          </p:cNvPr>
          <p:cNvSpPr/>
          <p:nvPr/>
        </p:nvSpPr>
        <p:spPr>
          <a:xfrm>
            <a:off x="182521" y="376369"/>
            <a:ext cx="1167202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u="sng" dirty="0" err="1"/>
              <a:t>Wéi</a:t>
            </a:r>
            <a:r>
              <a:rPr lang="fr-CH" sz="2400" b="1" u="sng" dirty="0"/>
              <a:t> </a:t>
            </a:r>
            <a:r>
              <a:rPr lang="fr-CH" sz="2400" b="1" u="sng" dirty="0" err="1"/>
              <a:t>geet</a:t>
            </a:r>
            <a:r>
              <a:rPr lang="fr-CH" sz="2400" b="1" u="sng" dirty="0"/>
              <a:t> et?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5B27DB4-FA2B-5040-9395-4BF779872173}"/>
              </a:ext>
            </a:extLst>
          </p:cNvPr>
          <p:cNvSpPr txBox="1"/>
          <p:nvPr/>
        </p:nvSpPr>
        <p:spPr>
          <a:xfrm>
            <a:off x="199830" y="2297853"/>
            <a:ext cx="5291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- Mir </a:t>
            </a:r>
            <a:r>
              <a:rPr lang="de-DE" sz="3600" dirty="0" err="1"/>
              <a:t>geet</a:t>
            </a:r>
            <a:r>
              <a:rPr lang="de-DE" sz="3600" dirty="0"/>
              <a:t> et 👎🏼. </a:t>
            </a:r>
            <a:r>
              <a:rPr lang="de-DE" sz="3600" dirty="0" err="1"/>
              <a:t>Ech</a:t>
            </a:r>
            <a:r>
              <a:rPr lang="de-DE" sz="3600" dirty="0"/>
              <a:t> sinn....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8C6E2E4-67E2-AF4C-A69A-EB1FAD3BEE91}"/>
              </a:ext>
            </a:extLst>
          </p:cNvPr>
          <p:cNvSpPr txBox="1"/>
          <p:nvPr/>
        </p:nvSpPr>
        <p:spPr>
          <a:xfrm>
            <a:off x="182521" y="1406361"/>
            <a:ext cx="2875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err="1"/>
              <a:t>Wéi</a:t>
            </a:r>
            <a:r>
              <a:rPr lang="de-DE" sz="3200" b="1" dirty="0"/>
              <a:t> </a:t>
            </a:r>
            <a:r>
              <a:rPr lang="de-DE" sz="3200" b="1" dirty="0" err="1"/>
              <a:t>geet</a:t>
            </a:r>
            <a:r>
              <a:rPr lang="de-DE" sz="3200" b="1" dirty="0"/>
              <a:t> et dir?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48DB8BD-D59A-984F-A35C-6F0C7E5A4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207" y="2297853"/>
            <a:ext cx="2654300" cy="25146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B037D77-658B-3E4C-A59E-ADF3C2A5130A}"/>
              </a:ext>
            </a:extLst>
          </p:cNvPr>
          <p:cNvSpPr txBox="1"/>
          <p:nvPr/>
        </p:nvSpPr>
        <p:spPr>
          <a:xfrm>
            <a:off x="5500089" y="2927735"/>
            <a:ext cx="2126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... </a:t>
            </a:r>
            <a:r>
              <a:rPr lang="de-DE" sz="3600" dirty="0" err="1"/>
              <a:t>traureg</a:t>
            </a:r>
            <a:r>
              <a:rPr lang="de-DE" sz="3600" dirty="0"/>
              <a:t>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BF4C4E9-B349-7849-8045-54AE75521239}"/>
              </a:ext>
            </a:extLst>
          </p:cNvPr>
          <p:cNvSpPr txBox="1"/>
          <p:nvPr/>
        </p:nvSpPr>
        <p:spPr>
          <a:xfrm>
            <a:off x="7797086" y="6296965"/>
            <a:ext cx="405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www.pinterest.de</a:t>
            </a:r>
            <a:r>
              <a:rPr lang="de-DE" dirty="0"/>
              <a:t>/</a:t>
            </a:r>
            <a:r>
              <a:rPr lang="de-DE" dirty="0" err="1"/>
              <a:t>de.depositphotos.com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327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7C0C0F4C-803F-BC40-8385-6932E1581F97}"/>
              </a:ext>
            </a:extLst>
          </p:cNvPr>
          <p:cNvSpPr/>
          <p:nvPr/>
        </p:nvSpPr>
        <p:spPr>
          <a:xfrm>
            <a:off x="285477" y="290168"/>
            <a:ext cx="11427656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 err="1"/>
              <a:t>Wichteg</a:t>
            </a:r>
            <a:r>
              <a:rPr lang="fr-CH" sz="2800" b="1" dirty="0"/>
              <a:t> </a:t>
            </a:r>
            <a:r>
              <a:rPr lang="fr-CH" sz="2800" b="1" dirty="0" err="1"/>
              <a:t>Informatiounen: Moodle</a:t>
            </a:r>
            <a:endParaRPr lang="fr-CH" sz="2800" b="1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73B3B2C-5708-6747-9095-EA37A84374ED}"/>
              </a:ext>
            </a:extLst>
          </p:cNvPr>
          <p:cNvSpPr txBox="1"/>
          <p:nvPr/>
        </p:nvSpPr>
        <p:spPr>
          <a:xfrm>
            <a:off x="285477" y="1197254"/>
            <a:ext cx="6126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/>
              <a:t>4.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4E0E054-237D-B045-A9D3-7E75269B5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2350561"/>
            <a:ext cx="9791700" cy="40386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05454EDE-51EE-5742-B821-19AF047C17C7}"/>
              </a:ext>
            </a:extLst>
          </p:cNvPr>
          <p:cNvSpPr txBox="1"/>
          <p:nvPr/>
        </p:nvSpPr>
        <p:spPr>
          <a:xfrm>
            <a:off x="967573" y="1258809"/>
            <a:ext cx="1372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>
                <a:solidFill>
                  <a:srgbClr val="8A416F"/>
                </a:solidFill>
              </a:rPr>
              <a:t>E-Mail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25F32DD-171B-E19B-DBEA-4B5DFC525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688" y="273488"/>
            <a:ext cx="14732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1212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8610090-ED02-B442-8DE8-937C7B47EABF}"/>
              </a:ext>
            </a:extLst>
          </p:cNvPr>
          <p:cNvSpPr/>
          <p:nvPr/>
        </p:nvSpPr>
        <p:spPr>
          <a:xfrm>
            <a:off x="182519" y="165808"/>
            <a:ext cx="11541841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dirty="0" err="1"/>
              <a:t>Wéi</a:t>
            </a:r>
            <a:r>
              <a:rPr lang="fr-CH" sz="2400" b="1" dirty="0"/>
              <a:t> </a:t>
            </a:r>
            <a:r>
              <a:rPr lang="fr-CH" sz="2400" b="1" dirty="0" err="1"/>
              <a:t>geet</a:t>
            </a:r>
            <a:r>
              <a:rPr lang="fr-CH" sz="2400" b="1" dirty="0"/>
              <a:t> et?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2EEEE75-8CDE-DD43-B72E-0D1BAE593D0E}"/>
              </a:ext>
            </a:extLst>
          </p:cNvPr>
          <p:cNvSpPr txBox="1"/>
          <p:nvPr/>
        </p:nvSpPr>
        <p:spPr>
          <a:xfrm>
            <a:off x="182519" y="841486"/>
            <a:ext cx="11568616" cy="597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u="sng" dirty="0" err="1">
                <a:solidFill>
                  <a:schemeClr val="accent1"/>
                </a:solidFill>
              </a:rPr>
              <a:t>Exercice</a:t>
            </a:r>
            <a:r>
              <a:rPr lang="de-DE" sz="2800" b="1" u="sng" dirty="0"/>
              <a:t>: </a:t>
            </a:r>
            <a:r>
              <a:rPr lang="de-DE" sz="2800" b="1" dirty="0"/>
              <a:t>Kuckt               d‘</a:t>
            </a:r>
            <a:r>
              <a:rPr lang="de-DE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Kaarten</a:t>
            </a:r>
            <a:r>
              <a:rPr lang="de-DE" sz="2800" b="1" dirty="0"/>
              <a:t>! </a:t>
            </a:r>
            <a:r>
              <a:rPr lang="de-DE" sz="2800" b="1" dirty="0" err="1"/>
              <a:t>Gitt</a:t>
            </a:r>
            <a:r>
              <a:rPr lang="de-DE" sz="2800" b="1" dirty="0"/>
              <a:t> </a:t>
            </a:r>
            <a:r>
              <a:rPr lang="de-DE" sz="2800" b="1" dirty="0" err="1"/>
              <a:t>duerch</a:t>
            </a:r>
            <a:r>
              <a:rPr lang="de-DE" sz="2800" b="1" dirty="0"/>
              <a:t> </a:t>
            </a:r>
            <a:r>
              <a:rPr lang="de-DE" sz="2800" b="1" dirty="0" err="1"/>
              <a:t>d‘</a:t>
            </a:r>
            <a:r>
              <a:rPr lang="de-DE" sz="2800" b="1" dirty="0" err="1">
                <a:solidFill>
                  <a:srgbClr val="79265B"/>
                </a:solidFill>
              </a:rPr>
              <a:t>Klass</a:t>
            </a:r>
            <a:r>
              <a:rPr lang="de-DE" sz="2800" b="1" dirty="0" err="1"/>
              <a:t> sot Moien a frot wéi et</a:t>
            </a:r>
          </a:p>
          <a:p>
            <a:r>
              <a:rPr lang="de-DE" sz="2800" b="1" dirty="0" err="1"/>
              <a:t>geet!</a:t>
            </a:r>
            <a:endParaRPr lang="de-DE" sz="2800" b="1" dirty="0"/>
          </a:p>
          <a:p>
            <a:endParaRPr lang="de-DE" sz="2800" dirty="0"/>
          </a:p>
          <a:p>
            <a:r>
              <a:rPr lang="de-DE" sz="2800" b="1" dirty="0">
                <a:solidFill>
                  <a:schemeClr val="accent6"/>
                </a:solidFill>
              </a:rPr>
              <a:t>Beispill:</a:t>
            </a:r>
            <a:endParaRPr lang="de-DE" sz="2800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2800" dirty="0" err="1"/>
              <a:t>Moien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2800" dirty="0" err="1"/>
              <a:t>Wéi</a:t>
            </a:r>
            <a:r>
              <a:rPr lang="de-DE" sz="2800" dirty="0"/>
              <a:t> </a:t>
            </a:r>
            <a:r>
              <a:rPr lang="de-DE" sz="2800" dirty="0" err="1"/>
              <a:t>geet</a:t>
            </a:r>
            <a:r>
              <a:rPr lang="de-DE" sz="2800" dirty="0"/>
              <a:t> et Iech? 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2800" dirty="0"/>
              <a:t>Mir </a:t>
            </a:r>
            <a:r>
              <a:rPr lang="de-DE" sz="2800" dirty="0" err="1"/>
              <a:t>geet et gutt. Ech si frou</a:t>
            </a:r>
            <a:r>
              <a:rPr lang="de-DE" sz="2800" dirty="0"/>
              <a:t>, an Iech? 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2800" dirty="0"/>
              <a:t>Et </a:t>
            </a:r>
            <a:r>
              <a:rPr lang="de-DE" sz="2800" dirty="0" err="1"/>
              <a:t>geet. Ech si midd.</a:t>
            </a:r>
            <a:r>
              <a:rPr lang="de-DE" sz="2800" dirty="0"/>
              <a:t> </a:t>
            </a:r>
            <a:r>
              <a:rPr lang="de-DE" sz="2800" b="1" dirty="0"/>
              <a:t>Et freet mech</a:t>
            </a:r>
            <a:r>
              <a:rPr lang="de-DE" sz="28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2800" dirty="0"/>
              <a:t>Mech och. Schéinen </a:t>
            </a:r>
            <a:r>
              <a:rPr lang="de-DE" sz="2800" dirty="0">
                <a:solidFill>
                  <a:schemeClr val="accent1"/>
                </a:solidFill>
              </a:rPr>
              <a:t>Dag</a:t>
            </a:r>
            <a:r>
              <a:rPr lang="de-DE" sz="28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2800" dirty="0"/>
              <a:t>Merci gläichfalls! Äddi!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Freihand 4">
                <a:extLst>
                  <a:ext uri="{FF2B5EF4-FFF2-40B4-BE49-F238E27FC236}">
                    <a16:creationId xmlns:a16="http://schemas.microsoft.com/office/drawing/2014/main" id="{AA2A88D2-2718-0559-40F9-21492902F543}"/>
                  </a:ext>
                </a:extLst>
              </p14:cNvPr>
              <p14:cNvContentPartPr/>
              <p14:nvPr/>
            </p14:nvContentPartPr>
            <p14:xfrm>
              <a:off x="8886132" y="3564547"/>
              <a:ext cx="1218600" cy="414720"/>
            </p14:xfrm>
          </p:contentPart>
        </mc:Choice>
        <mc:Fallback xmlns="">
          <p:pic>
            <p:nvPicPr>
              <p:cNvPr id="5" name="Freihand 4">
                <a:extLst>
                  <a:ext uri="{FF2B5EF4-FFF2-40B4-BE49-F238E27FC236}">
                    <a16:creationId xmlns:a16="http://schemas.microsoft.com/office/drawing/2014/main" id="{AA2A88D2-2718-0559-40F9-21492902F54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23132" y="3501547"/>
                <a:ext cx="1344240" cy="54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10364A11-1541-6D96-0DD6-961B49A524A9}"/>
                  </a:ext>
                </a:extLst>
              </p14:cNvPr>
              <p14:cNvContentPartPr/>
              <p14:nvPr/>
            </p14:nvContentPartPr>
            <p14:xfrm>
              <a:off x="10381572" y="3209587"/>
              <a:ext cx="635400" cy="32832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10364A11-1541-6D96-0DD6-961B49A524A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18932" y="3146587"/>
                <a:ext cx="761040" cy="4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51485531-A681-76C2-5D8E-32320B194591}"/>
                  </a:ext>
                </a:extLst>
              </p14:cNvPr>
              <p14:cNvContentPartPr/>
              <p14:nvPr/>
            </p14:nvContentPartPr>
            <p14:xfrm>
              <a:off x="10042092" y="3732307"/>
              <a:ext cx="347400" cy="508320"/>
            </p14:xfrm>
          </p:contentPart>
        </mc:Choice>
        <mc:Fallback xmlns=""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51485531-A681-76C2-5D8E-32320B19459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79452" y="3669667"/>
                <a:ext cx="473040" cy="63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Freihand 9">
                <a:extLst>
                  <a:ext uri="{FF2B5EF4-FFF2-40B4-BE49-F238E27FC236}">
                    <a16:creationId xmlns:a16="http://schemas.microsoft.com/office/drawing/2014/main" id="{7A908B54-B321-E1BC-6E55-7FB62E4DE124}"/>
                  </a:ext>
                </a:extLst>
              </p14:cNvPr>
              <p14:cNvContentPartPr/>
              <p14:nvPr/>
            </p14:nvContentPartPr>
            <p14:xfrm>
              <a:off x="10382292" y="3857587"/>
              <a:ext cx="433080" cy="346680"/>
            </p14:xfrm>
          </p:contentPart>
        </mc:Choice>
        <mc:Fallback xmlns="">
          <p:pic>
            <p:nvPicPr>
              <p:cNvPr id="10" name="Freihand 9">
                <a:extLst>
                  <a:ext uri="{FF2B5EF4-FFF2-40B4-BE49-F238E27FC236}">
                    <a16:creationId xmlns:a16="http://schemas.microsoft.com/office/drawing/2014/main" id="{7A908B54-B321-E1BC-6E55-7FB62E4DE12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319292" y="3794587"/>
                <a:ext cx="558720" cy="47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4810B7AE-303B-F422-C0ED-214AE8C0FE8F}"/>
                  </a:ext>
                </a:extLst>
              </p14:cNvPr>
              <p14:cNvContentPartPr/>
              <p14:nvPr/>
            </p14:nvContentPartPr>
            <p14:xfrm>
              <a:off x="8650332" y="4190227"/>
              <a:ext cx="360" cy="360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4810B7AE-303B-F422-C0ED-214AE8C0FE8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587692" y="4127587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Grafik 12">
            <a:extLst>
              <a:ext uri="{FF2B5EF4-FFF2-40B4-BE49-F238E27FC236}">
                <a16:creationId xmlns:a16="http://schemas.microsoft.com/office/drawing/2014/main" id="{72EB94FA-9821-F553-5467-69A4C0E713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07922" y="881840"/>
            <a:ext cx="1067707" cy="53049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B56F0B8-F66A-8ED0-D197-F1D7DE815F1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33324" y="4535332"/>
            <a:ext cx="667006" cy="104326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E64DF39-84F8-DA8A-16C9-E90AE74FF64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51643" y="3250116"/>
            <a:ext cx="768076" cy="109472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520308C-0A7D-32A9-7B61-45695D69A0B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47270" y="2090037"/>
            <a:ext cx="3077724" cy="264210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C8A8390-A013-38C9-AE37-9FB685059972}"/>
              </a:ext>
            </a:extLst>
          </p:cNvPr>
          <p:cNvSpPr txBox="1"/>
          <p:nvPr/>
        </p:nvSpPr>
        <p:spPr>
          <a:xfrm>
            <a:off x="6626850" y="4770927"/>
            <a:ext cx="3815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Enchanté / Nice to meet you.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8E12963-62A9-AA55-45B2-ABAF03F92392}"/>
              </a:ext>
            </a:extLst>
          </p:cNvPr>
          <p:cNvSpPr txBox="1"/>
          <p:nvPr/>
        </p:nvSpPr>
        <p:spPr>
          <a:xfrm>
            <a:off x="545313" y="2793867"/>
            <a:ext cx="6174406" cy="38765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591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1E7DEE39-FEA1-2B4D-A6CD-4E68BCEFF538}"/>
              </a:ext>
            </a:extLst>
          </p:cNvPr>
          <p:cNvSpPr/>
          <p:nvPr/>
        </p:nvSpPr>
        <p:spPr>
          <a:xfrm>
            <a:off x="173951" y="227314"/>
            <a:ext cx="11840308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dirty="0"/>
              <a:t>Wéi geet et?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D800BB4-A2B6-E5AF-9CA5-D23519FEB9AA}"/>
              </a:ext>
            </a:extLst>
          </p:cNvPr>
          <p:cNvSpPr txBox="1"/>
          <p:nvPr/>
        </p:nvSpPr>
        <p:spPr>
          <a:xfrm>
            <a:off x="182521" y="1195265"/>
            <a:ext cx="2567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>
                <a:solidFill>
                  <a:srgbClr val="79265B"/>
                </a:solidFill>
              </a:rPr>
              <a:t>Verbesserung: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41EC9C1-6EB2-2821-F4DC-F55633466FE6}"/>
              </a:ext>
            </a:extLst>
          </p:cNvPr>
          <p:cNvSpPr txBox="1"/>
          <p:nvPr/>
        </p:nvSpPr>
        <p:spPr>
          <a:xfrm>
            <a:off x="182521" y="2286326"/>
            <a:ext cx="639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/>
              <a:t>1.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E4E5C19-4C19-1EE1-665A-FE9D37E9D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47" y="2165779"/>
            <a:ext cx="1494127" cy="249021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49741CE-B2A0-AB4B-C56D-9D5DDC51D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362" y="2009817"/>
            <a:ext cx="1818701" cy="2598144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209F7EA0-44C5-27D7-D887-6D5F6CDEFAFF}"/>
              </a:ext>
            </a:extLst>
          </p:cNvPr>
          <p:cNvSpPr txBox="1"/>
          <p:nvPr/>
        </p:nvSpPr>
        <p:spPr>
          <a:xfrm>
            <a:off x="4869652" y="1800413"/>
            <a:ext cx="7550948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800" dirty="0" err="1"/>
              <a:t>A: ... Wéi</a:t>
            </a:r>
            <a:r>
              <a:rPr lang="de-DE" sz="2800" dirty="0"/>
              <a:t> </a:t>
            </a:r>
            <a:r>
              <a:rPr lang="de-DE" sz="2800" dirty="0" err="1"/>
              <a:t>geet</a:t>
            </a:r>
            <a:r>
              <a:rPr lang="de-DE" sz="2800" dirty="0"/>
              <a:t> et Iech?  </a:t>
            </a:r>
          </a:p>
          <a:p>
            <a:pPr>
              <a:lnSpc>
                <a:spcPct val="150000"/>
              </a:lnSpc>
            </a:pPr>
            <a:r>
              <a:rPr lang="de-DE" sz="2800" dirty="0"/>
              <a:t>B: ... Mir </a:t>
            </a:r>
            <a:r>
              <a:rPr lang="de-DE" sz="2800" dirty="0" err="1"/>
              <a:t>geet et         Ech si        </a:t>
            </a:r>
            <a:r>
              <a:rPr lang="de-DE" sz="2800" dirty="0"/>
              <a:t>an Iech?  </a:t>
            </a:r>
          </a:p>
          <a:p>
            <a:pPr>
              <a:lnSpc>
                <a:spcPct val="150000"/>
              </a:lnSpc>
            </a:pPr>
            <a:r>
              <a:rPr lang="de-DE" sz="2800" dirty="0"/>
              <a:t>A: Mir geet et         Ech sinn       ...</a:t>
            </a:r>
          </a:p>
          <a:p>
            <a:pPr>
              <a:lnSpc>
                <a:spcPct val="150000"/>
              </a:lnSpc>
            </a:pPr>
            <a:r>
              <a:rPr lang="de-DE" sz="2800" dirty="0"/>
              <a:t>B: Et freet mech.</a:t>
            </a:r>
          </a:p>
          <a:p>
            <a:pPr>
              <a:lnSpc>
                <a:spcPct val="150000"/>
              </a:lnSpc>
            </a:pPr>
            <a:r>
              <a:rPr lang="de-DE" sz="2800" dirty="0"/>
              <a:t>A: Mech och. Äddi an e schéinen </a:t>
            </a:r>
            <a:r>
              <a:rPr lang="de-DE" sz="2800" dirty="0">
                <a:solidFill>
                  <a:schemeClr val="accent1"/>
                </a:solidFill>
              </a:rPr>
              <a:t>Dag</a:t>
            </a:r>
            <a:r>
              <a:rPr lang="de-DE" sz="2800" dirty="0"/>
              <a:t>.</a:t>
            </a:r>
          </a:p>
          <a:p>
            <a:pPr>
              <a:lnSpc>
                <a:spcPct val="150000"/>
              </a:lnSpc>
            </a:pPr>
            <a:r>
              <a:rPr lang="de-DE" sz="2800" dirty="0"/>
              <a:t>B: Awuer Merci gläichfalls! ...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6DA9875-F428-152D-6D7A-9A4B92E680C7}"/>
              </a:ext>
            </a:extLst>
          </p:cNvPr>
          <p:cNvSpPr txBox="1"/>
          <p:nvPr/>
        </p:nvSpPr>
        <p:spPr>
          <a:xfrm>
            <a:off x="743747" y="467239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Persoun A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67A71C5-F451-1DC6-07AB-ECF0F8AEBA79}"/>
              </a:ext>
            </a:extLst>
          </p:cNvPr>
          <p:cNvSpPr txBox="1"/>
          <p:nvPr/>
        </p:nvSpPr>
        <p:spPr>
          <a:xfrm>
            <a:off x="3233339" y="4672398"/>
            <a:ext cx="1123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Persoun B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CA37DA1-9578-3EFA-76E8-074FA0254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9973" y="3162198"/>
            <a:ext cx="668351" cy="53360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86809D6-D444-8F25-9D26-D8C9EBB524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7649" y="2571874"/>
            <a:ext cx="641350" cy="53360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E4964C0-AE4C-28F3-B0AA-A21F277CE3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1388" y="2597375"/>
            <a:ext cx="603250" cy="4826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9503308-D62B-FD31-9C86-A67F43358B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8087" y="3179621"/>
            <a:ext cx="6350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77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1E7DEE39-FEA1-2B4D-A6CD-4E68BCEFF538}"/>
              </a:ext>
            </a:extLst>
          </p:cNvPr>
          <p:cNvSpPr/>
          <p:nvPr/>
        </p:nvSpPr>
        <p:spPr>
          <a:xfrm>
            <a:off x="173951" y="227314"/>
            <a:ext cx="11840308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dirty="0"/>
              <a:t>Wéi geet et?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D800BB4-A2B6-E5AF-9CA5-D23519FEB9AA}"/>
              </a:ext>
            </a:extLst>
          </p:cNvPr>
          <p:cNvSpPr txBox="1"/>
          <p:nvPr/>
        </p:nvSpPr>
        <p:spPr>
          <a:xfrm>
            <a:off x="182521" y="1195265"/>
            <a:ext cx="2567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>
                <a:solidFill>
                  <a:srgbClr val="79265B"/>
                </a:solidFill>
              </a:rPr>
              <a:t>Verbesserung: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41EC9C1-6EB2-2821-F4DC-F55633466FE6}"/>
              </a:ext>
            </a:extLst>
          </p:cNvPr>
          <p:cNvSpPr txBox="1"/>
          <p:nvPr/>
        </p:nvSpPr>
        <p:spPr>
          <a:xfrm>
            <a:off x="182521" y="2286326"/>
            <a:ext cx="639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/>
              <a:t>2.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82AFA61-FF1D-A544-A6F0-42C409B56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40" y="2177007"/>
            <a:ext cx="2280334" cy="308363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0AE003A-9380-16A7-8229-E92AECFF8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033" y="2177007"/>
            <a:ext cx="1749971" cy="152497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0E99C23-52B7-AA7B-63D1-B8AAD16F0952}"/>
              </a:ext>
            </a:extLst>
          </p:cNvPr>
          <p:cNvSpPr txBox="1"/>
          <p:nvPr/>
        </p:nvSpPr>
        <p:spPr>
          <a:xfrm>
            <a:off x="6406353" y="1515092"/>
            <a:ext cx="6096000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800" dirty="0" err="1"/>
              <a:t>A: Moien</a:t>
            </a:r>
          </a:p>
          <a:p>
            <a:pPr>
              <a:lnSpc>
                <a:spcPct val="150000"/>
              </a:lnSpc>
            </a:pPr>
            <a:r>
              <a:rPr lang="de-DE" sz="2800" dirty="0" err="1"/>
              <a:t>B: ... Wéi...?</a:t>
            </a:r>
            <a:endParaRPr lang="de-DE" sz="2800" dirty="0"/>
          </a:p>
          <a:p>
            <a:pPr>
              <a:lnSpc>
                <a:spcPct val="150000"/>
              </a:lnSpc>
            </a:pPr>
            <a:r>
              <a:rPr lang="de-DE" sz="2800" dirty="0"/>
              <a:t>A: Mir </a:t>
            </a:r>
            <a:r>
              <a:rPr lang="de-DE" sz="2800" dirty="0" err="1"/>
              <a:t>geet et         .Ech si         </a:t>
            </a:r>
            <a:r>
              <a:rPr lang="de-DE" sz="2800" dirty="0"/>
              <a:t>an Iech?  </a:t>
            </a:r>
          </a:p>
          <a:p>
            <a:pPr>
              <a:lnSpc>
                <a:spcPct val="150000"/>
              </a:lnSpc>
            </a:pPr>
            <a:r>
              <a:rPr lang="de-DE" sz="2800" dirty="0"/>
              <a:t>B: Gutt Besserung. Mir geet et          .</a:t>
            </a:r>
          </a:p>
          <a:p>
            <a:pPr>
              <a:lnSpc>
                <a:spcPct val="150000"/>
              </a:lnSpc>
            </a:pPr>
            <a:r>
              <a:rPr lang="de-DE" sz="2800" dirty="0"/>
              <a:t>A: Et freet mech.</a:t>
            </a:r>
          </a:p>
          <a:p>
            <a:pPr>
              <a:lnSpc>
                <a:spcPct val="150000"/>
              </a:lnSpc>
            </a:pPr>
            <a:r>
              <a:rPr lang="de-DE" sz="2800" dirty="0"/>
              <a:t>B: Mech...</a:t>
            </a:r>
          </a:p>
          <a:p>
            <a:pPr>
              <a:lnSpc>
                <a:spcPct val="150000"/>
              </a:lnSpc>
            </a:pPr>
            <a:r>
              <a:rPr lang="de-DE" sz="2800" dirty="0"/>
              <a:t>A:...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3BC27FB-8474-0515-DE1C-C22FE709E9E4}"/>
              </a:ext>
            </a:extLst>
          </p:cNvPr>
          <p:cNvSpPr txBox="1"/>
          <p:nvPr/>
        </p:nvSpPr>
        <p:spPr>
          <a:xfrm>
            <a:off x="899255" y="526064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Persoun 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43E2398-5267-8E82-9BE6-464B9411258A}"/>
              </a:ext>
            </a:extLst>
          </p:cNvPr>
          <p:cNvSpPr txBox="1"/>
          <p:nvPr/>
        </p:nvSpPr>
        <p:spPr>
          <a:xfrm>
            <a:off x="3337693" y="5260641"/>
            <a:ext cx="1123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Persoun B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9E49306-ABAB-87D8-170E-865D0E2B5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300" y="2787650"/>
            <a:ext cx="687527" cy="64135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8817A0C-46E9-9D38-B259-C128DFA5CD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8311" y="2888309"/>
            <a:ext cx="644377" cy="56515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5E7571E-F842-26B5-58CA-26ED287E2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8500" y="3453459"/>
            <a:ext cx="767021" cy="673100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9E95CC47-C4C4-61F6-B5FF-8E8A61819F20}"/>
              </a:ext>
            </a:extLst>
          </p:cNvPr>
          <p:cNvSpPr txBox="1"/>
          <p:nvPr/>
        </p:nvSpPr>
        <p:spPr>
          <a:xfrm>
            <a:off x="6759493" y="3326934"/>
            <a:ext cx="6254750" cy="421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LU" sz="1600" b="0" i="0" u="none" strike="noStrike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Bon rétablissement / Get well soon</a:t>
            </a:r>
            <a:endParaRPr lang="de-DE" sz="1600"/>
          </a:p>
        </p:txBody>
      </p:sp>
    </p:spTree>
    <p:extLst>
      <p:ext uri="{BB962C8B-B14F-4D97-AF65-F5344CB8AC3E}">
        <p14:creationId xmlns:p14="http://schemas.microsoft.com/office/powerpoint/2010/main" val="359998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1E7DEE39-FEA1-2B4D-A6CD-4E68BCEFF538}"/>
              </a:ext>
            </a:extLst>
          </p:cNvPr>
          <p:cNvSpPr/>
          <p:nvPr/>
        </p:nvSpPr>
        <p:spPr>
          <a:xfrm>
            <a:off x="173951" y="227314"/>
            <a:ext cx="11840308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dirty="0"/>
              <a:t>Wéi geet et?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D800BB4-A2B6-E5AF-9CA5-D23519FEB9AA}"/>
              </a:ext>
            </a:extLst>
          </p:cNvPr>
          <p:cNvSpPr txBox="1"/>
          <p:nvPr/>
        </p:nvSpPr>
        <p:spPr>
          <a:xfrm>
            <a:off x="182521" y="1195265"/>
            <a:ext cx="2567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>
                <a:solidFill>
                  <a:srgbClr val="79265B"/>
                </a:solidFill>
              </a:rPr>
              <a:t>Verbesserung: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41EC9C1-6EB2-2821-F4DC-F55633466FE6}"/>
              </a:ext>
            </a:extLst>
          </p:cNvPr>
          <p:cNvSpPr txBox="1"/>
          <p:nvPr/>
        </p:nvSpPr>
        <p:spPr>
          <a:xfrm>
            <a:off x="182521" y="2286324"/>
            <a:ext cx="639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/>
              <a:t>3.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7CE23CB-72C5-BE8D-91EA-16A51A83E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762" y="2171700"/>
            <a:ext cx="1274813" cy="120196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F3BB8F7-499A-F3AA-502E-665EDAC91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576" y="2171700"/>
            <a:ext cx="1455299" cy="235240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5AF5AC0-2F43-1D19-34D3-4C48484B875C}"/>
              </a:ext>
            </a:extLst>
          </p:cNvPr>
          <p:cNvSpPr txBox="1"/>
          <p:nvPr/>
        </p:nvSpPr>
        <p:spPr>
          <a:xfrm>
            <a:off x="616747" y="4806399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Persoun A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FA6DB07-1909-E35F-1B05-E79B9A7C734E}"/>
              </a:ext>
            </a:extLst>
          </p:cNvPr>
          <p:cNvSpPr txBox="1"/>
          <p:nvPr/>
        </p:nvSpPr>
        <p:spPr>
          <a:xfrm>
            <a:off x="2177714" y="4806399"/>
            <a:ext cx="1123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Persoun B</a:t>
            </a:r>
          </a:p>
        </p:txBody>
      </p:sp>
    </p:spTree>
    <p:extLst>
      <p:ext uri="{BB962C8B-B14F-4D97-AF65-F5344CB8AC3E}">
        <p14:creationId xmlns:p14="http://schemas.microsoft.com/office/powerpoint/2010/main" val="21622356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1E7DEE39-FEA1-2B4D-A6CD-4E68BCEFF538}"/>
              </a:ext>
            </a:extLst>
          </p:cNvPr>
          <p:cNvSpPr/>
          <p:nvPr/>
        </p:nvSpPr>
        <p:spPr>
          <a:xfrm>
            <a:off x="173951" y="227314"/>
            <a:ext cx="11840308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dirty="0"/>
              <a:t>Wéi geet et?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D800BB4-A2B6-E5AF-9CA5-D23519FEB9AA}"/>
              </a:ext>
            </a:extLst>
          </p:cNvPr>
          <p:cNvSpPr txBox="1"/>
          <p:nvPr/>
        </p:nvSpPr>
        <p:spPr>
          <a:xfrm>
            <a:off x="182521" y="1195265"/>
            <a:ext cx="2567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>
                <a:solidFill>
                  <a:srgbClr val="79265B"/>
                </a:solidFill>
              </a:rPr>
              <a:t>Verbesserung: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A36BA9B-B31F-19BA-DF70-D9F0B730D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51" y="2059144"/>
            <a:ext cx="3460920" cy="269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277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1E7DEE39-FEA1-2B4D-A6CD-4E68BCEFF538}"/>
              </a:ext>
            </a:extLst>
          </p:cNvPr>
          <p:cNvSpPr/>
          <p:nvPr/>
        </p:nvSpPr>
        <p:spPr>
          <a:xfrm>
            <a:off x="173951" y="227314"/>
            <a:ext cx="11840308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dirty="0"/>
              <a:t>Wéi geet et?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D800BB4-A2B6-E5AF-9CA5-D23519FEB9AA}"/>
              </a:ext>
            </a:extLst>
          </p:cNvPr>
          <p:cNvSpPr txBox="1"/>
          <p:nvPr/>
        </p:nvSpPr>
        <p:spPr>
          <a:xfrm>
            <a:off x="182521" y="1195265"/>
            <a:ext cx="2567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>
                <a:solidFill>
                  <a:srgbClr val="79265B"/>
                </a:solidFill>
              </a:rPr>
              <a:t>Verbesserung: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C0B0945-AB9C-0179-E608-07CCB0BF3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51" y="2187845"/>
            <a:ext cx="3667269" cy="302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166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F938F543-7887-9744-A7D3-834CE8D80AAD}"/>
              </a:ext>
            </a:extLst>
          </p:cNvPr>
          <p:cNvSpPr txBox="1"/>
          <p:nvPr/>
        </p:nvSpPr>
        <p:spPr>
          <a:xfrm>
            <a:off x="163751" y="971520"/>
            <a:ext cx="1962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2. Notéiert  </a:t>
            </a:r>
            <a:endParaRPr lang="de-DE" b="1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C7EEEDB-A6AB-0A43-96B6-BD43ED8CAF4F}"/>
              </a:ext>
            </a:extLst>
          </p:cNvPr>
          <p:cNvSpPr txBox="1"/>
          <p:nvPr/>
        </p:nvSpPr>
        <p:spPr>
          <a:xfrm>
            <a:off x="1968901" y="996689"/>
            <a:ext cx="4868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/>
              <a:t>d‘</a:t>
            </a:r>
            <a:r>
              <a:rPr lang="de-DE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Wierder</a:t>
            </a:r>
            <a:r>
              <a:rPr lang="de-DE" sz="2800" b="1" dirty="0"/>
              <a:t> an Äert </a:t>
            </a:r>
            <a:r>
              <a:rPr lang="de-DE" sz="2800" b="1" dirty="0">
                <a:solidFill>
                  <a:schemeClr val="accent6"/>
                </a:solidFill>
              </a:rPr>
              <a:t>Vokabelsheft</a:t>
            </a:r>
            <a:endParaRPr lang="de-DE" b="1" dirty="0">
              <a:solidFill>
                <a:schemeClr val="accent6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4B2122C-CCFF-F743-B912-13AF695AE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423" y="3554454"/>
            <a:ext cx="4659852" cy="2306857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71DBD005-035A-564E-B2D3-FE5AE0CB0C15}"/>
              </a:ext>
            </a:extLst>
          </p:cNvPr>
          <p:cNvSpPr txBox="1"/>
          <p:nvPr/>
        </p:nvSpPr>
        <p:spPr>
          <a:xfrm>
            <a:off x="6812815" y="971520"/>
            <a:ext cx="2545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/>
              <a:t>a memoriséiert </a:t>
            </a:r>
            <a:endParaRPr lang="de-DE" b="1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9B677F7-FEB8-614A-8005-F088892FFE22}"/>
              </a:ext>
            </a:extLst>
          </p:cNvPr>
          <p:cNvSpPr txBox="1"/>
          <p:nvPr/>
        </p:nvSpPr>
        <p:spPr>
          <a:xfrm>
            <a:off x="9203001" y="971520"/>
            <a:ext cx="1809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/>
              <a:t>d‘</a:t>
            </a:r>
            <a:r>
              <a:rPr lang="de-DE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Wierder</a:t>
            </a:r>
            <a:r>
              <a:rPr lang="de-DE" sz="2800" b="1" dirty="0"/>
              <a:t>!</a:t>
            </a:r>
            <a:endParaRPr lang="de-DE" b="1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B312C22C-836E-904D-B0BB-E912A6F46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600" y="3033495"/>
            <a:ext cx="2487763" cy="2827816"/>
          </a:xfrm>
          <a:prstGeom prst="rect">
            <a:avLst/>
          </a:prstGeom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9ED1434F-BC28-FE43-B989-C954BCEE9070}"/>
              </a:ext>
            </a:extLst>
          </p:cNvPr>
          <p:cNvSpPr/>
          <p:nvPr/>
        </p:nvSpPr>
        <p:spPr>
          <a:xfrm>
            <a:off x="163751" y="206140"/>
            <a:ext cx="1165192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dirty="0"/>
              <a:t>Hausaufgaben</a:t>
            </a:r>
          </a:p>
        </p:txBody>
      </p:sp>
    </p:spTree>
    <p:extLst>
      <p:ext uri="{BB962C8B-B14F-4D97-AF65-F5344CB8AC3E}">
        <p14:creationId xmlns:p14="http://schemas.microsoft.com/office/powerpoint/2010/main" val="1933803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373B3B2C-5708-6747-9095-EA37A84374ED}"/>
              </a:ext>
            </a:extLst>
          </p:cNvPr>
          <p:cNvSpPr txBox="1"/>
          <p:nvPr/>
        </p:nvSpPr>
        <p:spPr>
          <a:xfrm>
            <a:off x="154848" y="2719909"/>
            <a:ext cx="6126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/>
              <a:t>5.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85AA09A-3D16-0449-855F-F1AAE1E6C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681" y="1870615"/>
            <a:ext cx="10468841" cy="271813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804DF7FE-DCD9-114C-B523-C8FBBA5759E6}"/>
              </a:ext>
            </a:extLst>
          </p:cNvPr>
          <p:cNvSpPr/>
          <p:nvPr/>
        </p:nvSpPr>
        <p:spPr>
          <a:xfrm>
            <a:off x="285477" y="290168"/>
            <a:ext cx="11427656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 err="1"/>
              <a:t>Wichteg</a:t>
            </a:r>
            <a:r>
              <a:rPr lang="fr-CH" sz="2800" b="1" dirty="0"/>
              <a:t> </a:t>
            </a:r>
            <a:r>
              <a:rPr lang="fr-CH" sz="2800" b="1" dirty="0" err="1"/>
              <a:t>Informatiounen: Moodle</a:t>
            </a:r>
            <a:endParaRPr lang="fr-CH" sz="2800" b="1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4F11E07-4EEA-F588-C63A-383EBEC01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688" y="273488"/>
            <a:ext cx="14732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19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4B3B9FB3-B918-134C-8952-3EE9734511AE}"/>
              </a:ext>
            </a:extLst>
          </p:cNvPr>
          <p:cNvSpPr txBox="1"/>
          <p:nvPr/>
        </p:nvSpPr>
        <p:spPr>
          <a:xfrm>
            <a:off x="789330" y="3234990"/>
            <a:ext cx="6126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/>
              <a:t>6.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60B4155-0D1F-DC46-B221-F9D7BA0C6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07" y="1400333"/>
            <a:ext cx="9385170" cy="5208196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1EBA16F4-DC1B-1D4F-BC13-AA42A3270AB2}"/>
              </a:ext>
            </a:extLst>
          </p:cNvPr>
          <p:cNvSpPr/>
          <p:nvPr/>
        </p:nvSpPr>
        <p:spPr>
          <a:xfrm>
            <a:off x="285477" y="290168"/>
            <a:ext cx="11427656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 err="1"/>
              <a:t>Wichteg</a:t>
            </a:r>
            <a:r>
              <a:rPr lang="fr-CH" sz="2800" b="1" dirty="0"/>
              <a:t> </a:t>
            </a:r>
            <a:r>
              <a:rPr lang="fr-CH" sz="2800" b="1" dirty="0" err="1"/>
              <a:t>Informatiounen: Moodle</a:t>
            </a:r>
            <a:endParaRPr lang="fr-CH" sz="2800" b="1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8A4D515-1F6E-6D5C-3663-B70A81AC4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688" y="273488"/>
            <a:ext cx="14732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27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05BE3F59-EB31-C64C-9174-A9308BF8908C}"/>
              </a:ext>
            </a:extLst>
          </p:cNvPr>
          <p:cNvSpPr txBox="1"/>
          <p:nvPr/>
        </p:nvSpPr>
        <p:spPr>
          <a:xfrm>
            <a:off x="285477" y="1014473"/>
            <a:ext cx="81018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/>
              <a:t>moodle.inll.lu -&gt; Login with Myinll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3F9A52D-BEE8-9648-9CB6-51B5C7D10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8" y="1783914"/>
            <a:ext cx="11572791" cy="478391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62A7D33-1689-9945-8529-A64E46FDFED5}"/>
              </a:ext>
            </a:extLst>
          </p:cNvPr>
          <p:cNvSpPr/>
          <p:nvPr/>
        </p:nvSpPr>
        <p:spPr>
          <a:xfrm>
            <a:off x="7677946" y="5505062"/>
            <a:ext cx="4136676" cy="858416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BD9CE47-29C2-0E49-A338-47424FE5AFF2}"/>
              </a:ext>
            </a:extLst>
          </p:cNvPr>
          <p:cNvSpPr/>
          <p:nvPr/>
        </p:nvSpPr>
        <p:spPr>
          <a:xfrm>
            <a:off x="285477" y="290168"/>
            <a:ext cx="11427656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 err="1"/>
              <a:t>Wichteg</a:t>
            </a:r>
            <a:r>
              <a:rPr lang="fr-CH" sz="2800" b="1" dirty="0"/>
              <a:t> </a:t>
            </a:r>
            <a:r>
              <a:rPr lang="fr-CH" sz="2800" b="1" dirty="0" err="1"/>
              <a:t>Informatiounen: Moodle</a:t>
            </a:r>
            <a:endParaRPr lang="fr-CH" sz="2800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305AB1D-EE39-44D7-7EC5-5D4AC15FE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688" y="273488"/>
            <a:ext cx="14732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838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EB54BA8A-A3B4-7942-9F0A-846E5AD74530}"/>
              </a:ext>
            </a:extLst>
          </p:cNvPr>
          <p:cNvSpPr txBox="1"/>
          <p:nvPr/>
        </p:nvSpPr>
        <p:spPr>
          <a:xfrm>
            <a:off x="382172" y="1942252"/>
            <a:ext cx="1100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dirty="0" err="1"/>
              <a:t>Wgl</a:t>
            </a:r>
            <a:r>
              <a:rPr lang="fr-CH" sz="2800" dirty="0"/>
              <a:t>. 5</a:t>
            </a:r>
            <a:endParaRPr sz="2800" dirty="0"/>
          </a:p>
        </p:txBody>
      </p:sp>
      <p:pic>
        <p:nvPicPr>
          <p:cNvPr id="4" name="Grafik 3" descr="Euro">
            <a:extLst>
              <a:ext uri="{FF2B5EF4-FFF2-40B4-BE49-F238E27FC236}">
                <a16:creationId xmlns:a16="http://schemas.microsoft.com/office/drawing/2014/main" id="{C43FEA21-29C0-A84A-ADD7-724CC3CF1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0785" y="2075352"/>
            <a:ext cx="571079" cy="25702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77137D3-FBC0-4B4C-AD1A-6166339C3F70}"/>
              </a:ext>
            </a:extLst>
          </p:cNvPr>
          <p:cNvSpPr txBox="1"/>
          <p:nvPr/>
        </p:nvSpPr>
        <p:spPr>
          <a:xfrm>
            <a:off x="1881864" y="1951034"/>
            <a:ext cx="36375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dirty="0" err="1"/>
              <a:t>matbrénge</a:t>
            </a:r>
            <a:r>
              <a:rPr lang="fr-CH" sz="2800" dirty="0"/>
              <a:t> </a:t>
            </a:r>
            <a:r>
              <a:rPr lang="fr-CH" sz="2800" dirty="0" err="1"/>
              <a:t>fir</a:t>
            </a:r>
            <a:r>
              <a:rPr lang="fr-CH" sz="2800" dirty="0"/>
              <a:t> d’</a:t>
            </a:r>
            <a:r>
              <a:rPr lang="fr-CH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Kopien</a:t>
            </a:r>
            <a:r>
              <a:rPr lang="fr-CH" sz="2800" dirty="0"/>
              <a:t>.</a:t>
            </a:r>
          </a:p>
          <a:p>
            <a:endParaRPr sz="28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E54374E-08F6-A94F-AD00-9828C9B73C01}"/>
              </a:ext>
            </a:extLst>
          </p:cNvPr>
          <p:cNvSpPr txBox="1"/>
          <p:nvPr/>
        </p:nvSpPr>
        <p:spPr>
          <a:xfrm>
            <a:off x="6467543" y="3256768"/>
            <a:ext cx="24115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5400" dirty="0"/>
              <a:t>MERCI !</a:t>
            </a:r>
            <a:endParaRPr sz="540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9400C2F-2A04-D041-9F5A-E618B5B3E2D0}"/>
              </a:ext>
            </a:extLst>
          </p:cNvPr>
          <p:cNvSpPr/>
          <p:nvPr/>
        </p:nvSpPr>
        <p:spPr>
          <a:xfrm>
            <a:off x="247261" y="389980"/>
            <a:ext cx="11427656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 err="1"/>
              <a:t>Wichteg</a:t>
            </a:r>
            <a:r>
              <a:rPr lang="fr-CH" sz="2800" b="1" dirty="0"/>
              <a:t> </a:t>
            </a:r>
            <a:r>
              <a:rPr lang="fr-CH" sz="2800" b="1" dirty="0" err="1"/>
              <a:t>Informatiounen</a:t>
            </a:r>
            <a:endParaRPr lang="fr-CH" sz="2800" b="1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C1654C4-B4ED-844C-9984-B320CB80A8D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696" b="91667" l="8197" r="91803">
                        <a14:foregroundMark x1="55738" y1="30435" x2="55738" y2="30435"/>
                        <a14:foregroundMark x1="51913" y1="22464" x2="50820" y2="43478"/>
                        <a14:foregroundMark x1="50820" y1="43478" x2="49180" y2="46739"/>
                        <a14:foregroundMark x1="73224" y1="91667" x2="73224" y2="91667"/>
                        <a14:foregroundMark x1="8743" y1="43478" x2="8743" y2="43478"/>
                        <a14:foregroundMark x1="26230" y1="11594" x2="26230" y2="11594"/>
                        <a14:foregroundMark x1="40437" y1="8696" x2="40437" y2="8696"/>
                        <a14:foregroundMark x1="87432" y1="21739" x2="87432" y2="21739"/>
                        <a14:foregroundMark x1="91803" y1="42754" x2="91803" y2="42754"/>
                        <a14:foregroundMark x1="8743" y1="28261" x2="8743" y2="28261"/>
                        <a14:foregroundMark x1="23497" y1="11957" x2="23497" y2="11957"/>
                      </a14:backgroundRemoval>
                    </a14:imgEffect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66769" y="3429000"/>
            <a:ext cx="2191450" cy="3323299"/>
          </a:xfrm>
          <a:prstGeom prst="rect">
            <a:avLst/>
          </a:prstGeom>
          <a:ln>
            <a:solidFill>
              <a:schemeClr val="bg1">
                <a:alpha val="39000"/>
              </a:schemeClr>
            </a:solidFill>
          </a:ln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BCF51AD-3776-8740-A179-FD2A7397342B}"/>
              </a:ext>
            </a:extLst>
          </p:cNvPr>
          <p:cNvSpPr txBox="1"/>
          <p:nvPr/>
        </p:nvSpPr>
        <p:spPr>
          <a:xfrm>
            <a:off x="305348" y="1116655"/>
            <a:ext cx="2741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b="1" u="sng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Aarbechtsblieder</a:t>
            </a:r>
            <a:endParaRPr sz="2800" b="1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40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4CE265F6-D2DA-A64D-9287-4266CF359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890" y="1716976"/>
            <a:ext cx="6030796" cy="342404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227E4C0-9F95-EE4B-A121-38D6E56EF995}"/>
              </a:ext>
            </a:extLst>
          </p:cNvPr>
          <p:cNvSpPr txBox="1"/>
          <p:nvPr/>
        </p:nvSpPr>
        <p:spPr>
          <a:xfrm>
            <a:off x="527314" y="2228670"/>
            <a:ext cx="47856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Froen</a:t>
            </a:r>
            <a:r>
              <a:rPr lang="de-DE" sz="7200" dirty="0"/>
              <a:t>? </a:t>
            </a:r>
            <a:r>
              <a:rPr lang="de-DE" sz="2800" dirty="0"/>
              <a:t>(questions?)</a:t>
            </a:r>
            <a:endParaRPr lang="de-DE" sz="24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327DEBC-07D5-754D-90DE-DD1D65B30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986" y="6451600"/>
            <a:ext cx="3568700" cy="4064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9230C68-15B0-E145-9D3D-0C4FEE67C01A}"/>
              </a:ext>
            </a:extLst>
          </p:cNvPr>
          <p:cNvSpPr txBox="1"/>
          <p:nvPr/>
        </p:nvSpPr>
        <p:spPr>
          <a:xfrm>
            <a:off x="5950858" y="5473146"/>
            <a:ext cx="5137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err="1"/>
              <a:t>tessy.feyder@education.lu</a:t>
            </a:r>
            <a:endParaRPr lang="de-DE" sz="360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15AB75C-7CE6-BA4F-8F87-BB87C8A5A73D}"/>
              </a:ext>
            </a:extLst>
          </p:cNvPr>
          <p:cNvSpPr/>
          <p:nvPr/>
        </p:nvSpPr>
        <p:spPr>
          <a:xfrm>
            <a:off x="285477" y="303125"/>
            <a:ext cx="1142765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dirty="0" err="1"/>
              <a:t>Wichteg</a:t>
            </a:r>
            <a:r>
              <a:rPr lang="fr-CH" sz="2400" b="1" dirty="0"/>
              <a:t> </a:t>
            </a:r>
            <a:r>
              <a:rPr lang="fr-CH" sz="2400" b="1" dirty="0" err="1"/>
              <a:t>Informatiounen</a:t>
            </a:r>
            <a:endParaRPr lang="fr-CH" sz="2400" b="1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AD7FD6A-E6CA-2B0D-381E-52A4A9C480B2}"/>
              </a:ext>
            </a:extLst>
          </p:cNvPr>
          <p:cNvSpPr txBox="1"/>
          <p:nvPr/>
        </p:nvSpPr>
        <p:spPr>
          <a:xfrm>
            <a:off x="678425" y="3428999"/>
            <a:ext cx="32262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- Jo, ech hunn eng </a:t>
            </a:r>
            <a:r>
              <a:rPr lang="de-DE" sz="2400">
                <a:solidFill>
                  <a:srgbClr val="8A416F"/>
                </a:solidFill>
              </a:rPr>
              <a:t>Fro</a:t>
            </a:r>
            <a:r>
              <a:rPr lang="de-DE" sz="2400"/>
              <a:t>:...</a:t>
            </a:r>
          </a:p>
          <a:p>
            <a:r>
              <a:rPr lang="de-DE" sz="2400"/>
              <a:t>- Nee, ech hu </a:t>
            </a:r>
            <a:r>
              <a:rPr lang="de-DE" sz="2400" b="1"/>
              <a:t>keng</a:t>
            </a:r>
            <a:r>
              <a:rPr lang="de-DE" sz="2400"/>
              <a:t> </a:t>
            </a:r>
            <a:r>
              <a:rPr lang="de-DE" sz="2400">
                <a:solidFill>
                  <a:srgbClr val="8A416F"/>
                </a:solidFill>
              </a:rPr>
              <a:t>Fro</a:t>
            </a:r>
            <a:r>
              <a:rPr lang="de-DE" sz="2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116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1216</Words>
  <Application>Microsoft Macintosh PowerPoint</Application>
  <PresentationFormat>Breitbild</PresentationFormat>
  <Paragraphs>287</Paragraphs>
  <Slides>46</Slides>
  <Notes>5</Notes>
  <HiddenSlides>1</HiddenSlides>
  <MMClips>4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46</vt:i4>
      </vt:variant>
    </vt:vector>
  </HeadingPairs>
  <TitlesOfParts>
    <vt:vector size="54" baseType="lpstr">
      <vt:lpstr>Arial</vt:lpstr>
      <vt:lpstr>Arial</vt:lpstr>
      <vt:lpstr>Calibri</vt:lpstr>
      <vt:lpstr>Calibri Light</vt:lpstr>
      <vt:lpstr>Courier New</vt:lpstr>
      <vt:lpstr>Helvetica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 formell</vt:lpstr>
      <vt:lpstr> informell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A1  Lëtzebuerg, de... 2021</dc:title>
  <dc:creator>FEYDER Tessy</dc:creator>
  <cp:lastModifiedBy>FEYDER Tessy</cp:lastModifiedBy>
  <cp:revision>41</cp:revision>
  <dcterms:created xsi:type="dcterms:W3CDTF">2021-08-25T11:50:39Z</dcterms:created>
  <dcterms:modified xsi:type="dcterms:W3CDTF">2025-02-28T10:51:36Z</dcterms:modified>
</cp:coreProperties>
</file>